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2"/>
  </p:notesMasterIdLst>
  <p:handoutMasterIdLst>
    <p:handoutMasterId r:id="rId33"/>
  </p:handoutMasterIdLst>
  <p:sldIdLst>
    <p:sldId id="256" r:id="rId2"/>
    <p:sldId id="287" r:id="rId3"/>
    <p:sldId id="264" r:id="rId4"/>
    <p:sldId id="260" r:id="rId5"/>
    <p:sldId id="258" r:id="rId6"/>
    <p:sldId id="281" r:id="rId7"/>
    <p:sldId id="286" r:id="rId8"/>
    <p:sldId id="285" r:id="rId9"/>
    <p:sldId id="263" r:id="rId10"/>
    <p:sldId id="269" r:id="rId11"/>
    <p:sldId id="280" r:id="rId12"/>
    <p:sldId id="273" r:id="rId13"/>
    <p:sldId id="271" r:id="rId14"/>
    <p:sldId id="272" r:id="rId15"/>
    <p:sldId id="292" r:id="rId16"/>
    <p:sldId id="267" r:id="rId17"/>
    <p:sldId id="276" r:id="rId18"/>
    <p:sldId id="265" r:id="rId19"/>
    <p:sldId id="275" r:id="rId20"/>
    <p:sldId id="284" r:id="rId21"/>
    <p:sldId id="279" r:id="rId22"/>
    <p:sldId id="282" r:id="rId23"/>
    <p:sldId id="293" r:id="rId24"/>
    <p:sldId id="283" r:id="rId25"/>
    <p:sldId id="290" r:id="rId26"/>
    <p:sldId id="289" r:id="rId27"/>
    <p:sldId id="278" r:id="rId28"/>
    <p:sldId id="274" r:id="rId29"/>
    <p:sldId id="291" r:id="rId30"/>
    <p:sldId id="288" r:id="rId31"/>
  </p:sldIdLst>
  <p:sldSz cx="9144000" cy="6858000" type="screen4x3"/>
  <p:notesSz cx="7102475" cy="938847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0247" autoAdjust="0"/>
  </p:normalViewPr>
  <p:slideViewPr>
    <p:cSldViewPr>
      <p:cViewPr varScale="1">
        <p:scale>
          <a:sx n="99" d="100"/>
          <a:sy n="99" d="100"/>
        </p:scale>
        <p:origin x="1866" y="84"/>
      </p:cViewPr>
      <p:guideLst>
        <p:guide orient="horz" pos="2160"/>
        <p:guide pos="2880"/>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notesMaster" Target="notesMasters/notesMaster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77739" cy="469424"/>
          </a:xfrm>
          <a:prstGeom prst="rect">
            <a:avLst/>
          </a:prstGeom>
        </p:spPr>
        <p:txBody>
          <a:bodyPr vert="horz" lIns="94229" tIns="47114" rIns="94229" bIns="47114" rtlCol="0"/>
          <a:lstStyle>
            <a:lvl1pPr algn="l">
              <a:defRPr sz="1200"/>
            </a:lvl1pPr>
          </a:lstStyle>
          <a:p>
            <a:endParaRPr lang="en-US"/>
          </a:p>
        </p:txBody>
      </p:sp>
      <p:sp>
        <p:nvSpPr>
          <p:cNvPr id="3" name="Date Placeholder 2"/>
          <p:cNvSpPr>
            <a:spLocks noGrp="1"/>
          </p:cNvSpPr>
          <p:nvPr>
            <p:ph type="dt" sz="quarter" idx="1"/>
          </p:nvPr>
        </p:nvSpPr>
        <p:spPr>
          <a:xfrm>
            <a:off x="4023092" y="0"/>
            <a:ext cx="3077739" cy="469424"/>
          </a:xfrm>
          <a:prstGeom prst="rect">
            <a:avLst/>
          </a:prstGeom>
        </p:spPr>
        <p:txBody>
          <a:bodyPr vert="horz" lIns="94229" tIns="47114" rIns="94229" bIns="47114" rtlCol="0"/>
          <a:lstStyle>
            <a:lvl1pPr algn="r">
              <a:defRPr sz="1200"/>
            </a:lvl1pPr>
          </a:lstStyle>
          <a:p>
            <a:fld id="{7CDA0756-1E46-47F4-BB3E-A5269A5A3EBF}" type="datetimeFigureOut">
              <a:rPr lang="en-US" smtClean="0"/>
              <a:t>3/20/2019</a:t>
            </a:fld>
            <a:endParaRPr lang="en-US"/>
          </a:p>
        </p:txBody>
      </p:sp>
      <p:sp>
        <p:nvSpPr>
          <p:cNvPr id="4" name="Footer Placeholder 3"/>
          <p:cNvSpPr>
            <a:spLocks noGrp="1"/>
          </p:cNvSpPr>
          <p:nvPr>
            <p:ph type="ftr" sz="quarter" idx="2"/>
          </p:nvPr>
        </p:nvSpPr>
        <p:spPr>
          <a:xfrm>
            <a:off x="0" y="8917422"/>
            <a:ext cx="3077739" cy="469424"/>
          </a:xfrm>
          <a:prstGeom prst="rect">
            <a:avLst/>
          </a:prstGeom>
        </p:spPr>
        <p:txBody>
          <a:bodyPr vert="horz" lIns="94229" tIns="47114" rIns="94229" bIns="47114" rtlCol="0" anchor="b"/>
          <a:lstStyle>
            <a:lvl1pPr algn="l">
              <a:defRPr sz="1200"/>
            </a:lvl1pPr>
          </a:lstStyle>
          <a:p>
            <a:endParaRPr lang="en-US"/>
          </a:p>
        </p:txBody>
      </p:sp>
      <p:sp>
        <p:nvSpPr>
          <p:cNvPr id="5" name="Slide Number Placeholder 4"/>
          <p:cNvSpPr>
            <a:spLocks noGrp="1"/>
          </p:cNvSpPr>
          <p:nvPr>
            <p:ph type="sldNum" sz="quarter" idx="3"/>
          </p:nvPr>
        </p:nvSpPr>
        <p:spPr>
          <a:xfrm>
            <a:off x="4023092" y="8917422"/>
            <a:ext cx="3077739" cy="469424"/>
          </a:xfrm>
          <a:prstGeom prst="rect">
            <a:avLst/>
          </a:prstGeom>
        </p:spPr>
        <p:txBody>
          <a:bodyPr vert="horz" lIns="94229" tIns="47114" rIns="94229" bIns="47114" rtlCol="0" anchor="b"/>
          <a:lstStyle>
            <a:lvl1pPr algn="r">
              <a:defRPr sz="1200"/>
            </a:lvl1pPr>
          </a:lstStyle>
          <a:p>
            <a:fld id="{08B581FD-2204-4196-94A4-6C4A829D596A}" type="slidenum">
              <a:rPr lang="en-US" smtClean="0"/>
              <a:t>‹#›</a:t>
            </a:fld>
            <a:endParaRPr lang="en-US"/>
          </a:p>
        </p:txBody>
      </p:sp>
    </p:spTree>
    <p:extLst>
      <p:ext uri="{BB962C8B-B14F-4D97-AF65-F5344CB8AC3E}">
        <p14:creationId xmlns:p14="http://schemas.microsoft.com/office/powerpoint/2010/main" val="142853516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78163" cy="4699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4022725" y="0"/>
            <a:ext cx="3078163" cy="469900"/>
          </a:xfrm>
          <a:prstGeom prst="rect">
            <a:avLst/>
          </a:prstGeom>
        </p:spPr>
        <p:txBody>
          <a:bodyPr vert="horz" lIns="91440" tIns="45720" rIns="91440" bIns="45720" rtlCol="0"/>
          <a:lstStyle>
            <a:lvl1pPr algn="r">
              <a:defRPr sz="1200"/>
            </a:lvl1pPr>
          </a:lstStyle>
          <a:p>
            <a:fld id="{89E30AAA-471F-4D32-A1BB-3E531EAD4F18}" type="datetimeFigureOut">
              <a:rPr lang="en-US" smtClean="0"/>
              <a:t>3/20/2019</a:t>
            </a:fld>
            <a:endParaRPr lang="en-US"/>
          </a:p>
        </p:txBody>
      </p:sp>
      <p:sp>
        <p:nvSpPr>
          <p:cNvPr id="4" name="Slide Image Placeholder 3"/>
          <p:cNvSpPr>
            <a:spLocks noGrp="1" noRot="1" noChangeAspect="1"/>
          </p:cNvSpPr>
          <p:nvPr>
            <p:ph type="sldImg" idx="2"/>
          </p:nvPr>
        </p:nvSpPr>
        <p:spPr>
          <a:xfrm>
            <a:off x="1204913" y="704850"/>
            <a:ext cx="4692650" cy="3519488"/>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709613" y="4459288"/>
            <a:ext cx="5683250" cy="4224337"/>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916988"/>
            <a:ext cx="3078163" cy="4699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4022725" y="8916988"/>
            <a:ext cx="3078163" cy="469900"/>
          </a:xfrm>
          <a:prstGeom prst="rect">
            <a:avLst/>
          </a:prstGeom>
        </p:spPr>
        <p:txBody>
          <a:bodyPr vert="horz" lIns="91440" tIns="45720" rIns="91440" bIns="45720" rtlCol="0" anchor="b"/>
          <a:lstStyle>
            <a:lvl1pPr algn="r">
              <a:defRPr sz="1200"/>
            </a:lvl1pPr>
          </a:lstStyle>
          <a:p>
            <a:fld id="{179E4F0F-EDC9-4B4F-B692-64E078B32A4C}" type="slidenum">
              <a:rPr lang="en-US" smtClean="0"/>
              <a:t>‹#›</a:t>
            </a:fld>
            <a:endParaRPr lang="en-US"/>
          </a:p>
        </p:txBody>
      </p:sp>
    </p:spTree>
    <p:extLst>
      <p:ext uri="{BB962C8B-B14F-4D97-AF65-F5344CB8AC3E}">
        <p14:creationId xmlns:p14="http://schemas.microsoft.com/office/powerpoint/2010/main" val="96699355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Lies: 1. Destroying cities is O.K., Firebombing of </a:t>
            </a:r>
            <a:r>
              <a:rPr lang="en-US"/>
              <a:t>Tokeyo</a:t>
            </a:r>
            <a:r>
              <a:rPr lang="en-US" baseline="0" dirty="0"/>
              <a:t> city</a:t>
            </a:r>
            <a:r>
              <a:rPr lang="en-US" dirty="0"/>
              <a:t>   2. We would have had to invade the home islands. 3. It was necessary</a:t>
            </a:r>
            <a:r>
              <a:rPr lang="en-US" baseline="0" dirty="0"/>
              <a:t> to same American lives.</a:t>
            </a:r>
          </a:p>
          <a:p>
            <a:r>
              <a:rPr lang="en-US" baseline="0" dirty="0" err="1"/>
              <a:t>Thruths</a:t>
            </a:r>
            <a:r>
              <a:rPr lang="en-US" baseline="0" dirty="0"/>
              <a:t>:  1. Japan was already surrendering.  2. We desired to demonstrate what the weapons could do.  3. We wished to scare the Russians.</a:t>
            </a:r>
            <a:endParaRPr lang="en-US" dirty="0"/>
          </a:p>
        </p:txBody>
      </p:sp>
      <p:sp>
        <p:nvSpPr>
          <p:cNvPr id="4" name="Slide Number Placeholder 3"/>
          <p:cNvSpPr>
            <a:spLocks noGrp="1"/>
          </p:cNvSpPr>
          <p:nvPr>
            <p:ph type="sldNum" sz="quarter" idx="10"/>
          </p:nvPr>
        </p:nvSpPr>
        <p:spPr/>
        <p:txBody>
          <a:bodyPr/>
          <a:lstStyle/>
          <a:p>
            <a:fld id="{179E4F0F-EDC9-4B4F-B692-64E078B32A4C}" type="slidenum">
              <a:rPr lang="en-US" smtClean="0"/>
              <a:t>2</a:t>
            </a:fld>
            <a:endParaRPr lang="en-US"/>
          </a:p>
        </p:txBody>
      </p:sp>
    </p:spTree>
    <p:extLst>
      <p:ext uri="{BB962C8B-B14F-4D97-AF65-F5344CB8AC3E}">
        <p14:creationId xmlns:p14="http://schemas.microsoft.com/office/powerpoint/2010/main" val="69124455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Reference early 2019  fighting between the</a:t>
            </a:r>
            <a:r>
              <a:rPr lang="en-US" baseline="0" dirty="0"/>
              <a:t> two counties across their borders: earlier terrorist attack killing 40 Indian troops; Pakistan shooting down planes and capturing a pilot who were bombing a training camp within their country, etc.  A situation that could have escalated into a nuclear war large enough to create nuclear winter.</a:t>
            </a:r>
            <a:endParaRPr lang="en-US" dirty="0"/>
          </a:p>
        </p:txBody>
      </p:sp>
      <p:sp>
        <p:nvSpPr>
          <p:cNvPr id="4" name="Slide Number Placeholder 3"/>
          <p:cNvSpPr>
            <a:spLocks noGrp="1"/>
          </p:cNvSpPr>
          <p:nvPr>
            <p:ph type="sldNum" sz="quarter" idx="10"/>
          </p:nvPr>
        </p:nvSpPr>
        <p:spPr/>
        <p:txBody>
          <a:bodyPr/>
          <a:lstStyle/>
          <a:p>
            <a:fld id="{179E4F0F-EDC9-4B4F-B692-64E078B32A4C}" type="slidenum">
              <a:rPr lang="en-US" smtClean="0"/>
              <a:t>17</a:t>
            </a:fld>
            <a:endParaRPr lang="en-US"/>
          </a:p>
        </p:txBody>
      </p:sp>
    </p:spTree>
    <p:extLst>
      <p:ext uri="{BB962C8B-B14F-4D97-AF65-F5344CB8AC3E}">
        <p14:creationId xmlns:p14="http://schemas.microsoft.com/office/powerpoint/2010/main" val="329341330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 need to reach out to try to develop some ties between Pax Christi MI and the Kroc center at UND</a:t>
            </a:r>
          </a:p>
        </p:txBody>
      </p:sp>
      <p:sp>
        <p:nvSpPr>
          <p:cNvPr id="4" name="Slide Number Placeholder 3"/>
          <p:cNvSpPr>
            <a:spLocks noGrp="1"/>
          </p:cNvSpPr>
          <p:nvPr>
            <p:ph type="sldNum" sz="quarter" idx="10"/>
          </p:nvPr>
        </p:nvSpPr>
        <p:spPr/>
        <p:txBody>
          <a:bodyPr/>
          <a:lstStyle/>
          <a:p>
            <a:fld id="{179E4F0F-EDC9-4B4F-B692-64E078B32A4C}" type="slidenum">
              <a:rPr lang="en-US" smtClean="0"/>
              <a:t>22</a:t>
            </a:fld>
            <a:endParaRPr lang="en-US"/>
          </a:p>
        </p:txBody>
      </p:sp>
    </p:spTree>
    <p:extLst>
      <p:ext uri="{BB962C8B-B14F-4D97-AF65-F5344CB8AC3E}">
        <p14:creationId xmlns:p14="http://schemas.microsoft.com/office/powerpoint/2010/main" val="48189825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79E4F0F-EDC9-4B4F-B692-64E078B32A4C}" type="slidenum">
              <a:rPr lang="en-US" smtClean="0"/>
              <a:t>23</a:t>
            </a:fld>
            <a:endParaRPr lang="en-US"/>
          </a:p>
        </p:txBody>
      </p:sp>
    </p:spTree>
    <p:extLst>
      <p:ext uri="{BB962C8B-B14F-4D97-AF65-F5344CB8AC3E}">
        <p14:creationId xmlns:p14="http://schemas.microsoft.com/office/powerpoint/2010/main" val="102905994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Supersonic Bombers, B21,s.  Flown recently over N. Korea as a threat</a:t>
            </a:r>
          </a:p>
          <a:p>
            <a:endParaRPr lang="en-US" dirty="0"/>
          </a:p>
          <a:p>
            <a:r>
              <a:rPr lang="en-US" dirty="0"/>
              <a:t>ICBM fields – across half a dozen Midwestern States, with ~ 400 active silos.</a:t>
            </a:r>
          </a:p>
          <a:p>
            <a:endParaRPr lang="en-US" dirty="0"/>
          </a:p>
          <a:p>
            <a:r>
              <a:rPr lang="en-US" dirty="0"/>
              <a:t>Ohio class Nuclear Sub, we have 18, each could destroy an entire country, each carries 24 Trident III missile, with </a:t>
            </a:r>
            <a:r>
              <a:rPr lang="en-US" dirty="0" err="1"/>
              <a:t>potentiallu</a:t>
            </a:r>
            <a:r>
              <a:rPr lang="en-US" dirty="0"/>
              <a:t> 10 </a:t>
            </a:r>
            <a:r>
              <a:rPr lang="en-US" dirty="0" err="1"/>
              <a:t>MIRV’dwarheads</a:t>
            </a:r>
            <a:r>
              <a:rPr lang="en-US" dirty="0"/>
              <a:t> each;</a:t>
            </a:r>
          </a:p>
          <a:p>
            <a:r>
              <a:rPr lang="en-US" dirty="0" err="1"/>
              <a:t>Pluss</a:t>
            </a:r>
            <a:r>
              <a:rPr lang="en-US" dirty="0"/>
              <a:t> 150 cruise missiles, plus nuclear </a:t>
            </a:r>
            <a:r>
              <a:rPr lang="en-US" dirty="0" err="1"/>
              <a:t>torpedos</a:t>
            </a:r>
            <a:endParaRPr lang="en-US" dirty="0"/>
          </a:p>
          <a:p>
            <a:r>
              <a:rPr lang="en-US" dirty="0"/>
              <a:t>They are planning to load the new low-yield</a:t>
            </a:r>
            <a:r>
              <a:rPr lang="en-US" baseline="0" dirty="0"/>
              <a:t> W76-2 warheads on some of the missiles.</a:t>
            </a:r>
            <a:endParaRPr lang="en-US" dirty="0"/>
          </a:p>
        </p:txBody>
      </p:sp>
      <p:sp>
        <p:nvSpPr>
          <p:cNvPr id="4" name="Slide Number Placeholder 3"/>
          <p:cNvSpPr>
            <a:spLocks noGrp="1"/>
          </p:cNvSpPr>
          <p:nvPr>
            <p:ph type="sldNum" sz="quarter" idx="10"/>
          </p:nvPr>
        </p:nvSpPr>
        <p:spPr/>
        <p:txBody>
          <a:bodyPr/>
          <a:lstStyle/>
          <a:p>
            <a:fld id="{179E4F0F-EDC9-4B4F-B692-64E078B32A4C}" type="slidenum">
              <a:rPr lang="en-US" smtClean="0"/>
              <a:t>25</a:t>
            </a:fld>
            <a:endParaRPr lang="en-US"/>
          </a:p>
        </p:txBody>
      </p:sp>
    </p:spTree>
    <p:extLst>
      <p:ext uri="{BB962C8B-B14F-4D97-AF65-F5344CB8AC3E}">
        <p14:creationId xmlns:p14="http://schemas.microsoft.com/office/powerpoint/2010/main" val="133526433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It is a 5 kiloton warhead, 1/3 the size of the Hiroshima bomb which killed 150,000 people.</a:t>
            </a:r>
          </a:p>
          <a:p>
            <a:r>
              <a:rPr lang="en-US" dirty="0"/>
              <a:t>It</a:t>
            </a:r>
            <a:r>
              <a:rPr lang="en-US" baseline="0" dirty="0"/>
              <a:t> is not designed for deterrence, but for actual use. It will have a range of 7,500 miles.</a:t>
            </a:r>
          </a:p>
          <a:p>
            <a:r>
              <a:rPr lang="en-US" baseline="0" dirty="0"/>
              <a:t>It is rolling off the assembly lines now.</a:t>
            </a:r>
            <a:endParaRPr lang="en-US" dirty="0"/>
          </a:p>
        </p:txBody>
      </p:sp>
      <p:sp>
        <p:nvSpPr>
          <p:cNvPr id="4" name="Slide Number Placeholder 3"/>
          <p:cNvSpPr>
            <a:spLocks noGrp="1"/>
          </p:cNvSpPr>
          <p:nvPr>
            <p:ph type="sldNum" sz="quarter" idx="10"/>
          </p:nvPr>
        </p:nvSpPr>
        <p:spPr/>
        <p:txBody>
          <a:bodyPr/>
          <a:lstStyle/>
          <a:p>
            <a:fld id="{179E4F0F-EDC9-4B4F-B692-64E078B32A4C}" type="slidenum">
              <a:rPr lang="en-US" smtClean="0"/>
              <a:t>26</a:t>
            </a:fld>
            <a:endParaRPr lang="en-US"/>
          </a:p>
        </p:txBody>
      </p:sp>
    </p:spTree>
    <p:extLst>
      <p:ext uri="{BB962C8B-B14F-4D97-AF65-F5344CB8AC3E}">
        <p14:creationId xmlns:p14="http://schemas.microsoft.com/office/powerpoint/2010/main" val="91709968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Elly at age 7, the Sunday after Hiroshima and Nagasaki,</a:t>
            </a:r>
            <a:r>
              <a:rPr lang="en-US" baseline="0" dirty="0"/>
              <a:t> St.   , the Catholic Church in Burbank, California.  Her pastor, Msgr. Keating was at the pulpit, he was  x-military chaplain, still connected to the Pentagon, very patriotic.  But today his face was red, and he looked angry, upset, and speaking loudly: she remembers hearing him say – this is an abomination, an unforgiveable sin, that we will have to pay for this!</a:t>
            </a:r>
          </a:p>
          <a:p>
            <a:endParaRPr lang="en-US" baseline="0" dirty="0"/>
          </a:p>
          <a:p>
            <a:r>
              <a:rPr lang="en-US" baseline="0" dirty="0"/>
              <a:t>Jim:  I didn’t meet Elly until I was in college at UCLA, studying for a degree in Applied Physics. In June 1960, I graduated and immediately got a job, because we planned to marry that coming September.</a:t>
            </a:r>
            <a:endParaRPr lang="en-US" dirty="0"/>
          </a:p>
          <a:p>
            <a:endParaRPr lang="en-US" dirty="0"/>
          </a:p>
        </p:txBody>
      </p:sp>
      <p:sp>
        <p:nvSpPr>
          <p:cNvPr id="4" name="Slide Number Placeholder 3"/>
          <p:cNvSpPr>
            <a:spLocks noGrp="1"/>
          </p:cNvSpPr>
          <p:nvPr>
            <p:ph type="sldNum" sz="quarter" idx="10"/>
          </p:nvPr>
        </p:nvSpPr>
        <p:spPr/>
        <p:txBody>
          <a:bodyPr/>
          <a:lstStyle/>
          <a:p>
            <a:fld id="{179E4F0F-EDC9-4B4F-B692-64E078B32A4C}" type="slidenum">
              <a:rPr lang="en-US" smtClean="0"/>
              <a:t>3</a:t>
            </a:fld>
            <a:endParaRPr lang="en-US"/>
          </a:p>
        </p:txBody>
      </p:sp>
    </p:spTree>
    <p:extLst>
      <p:ext uri="{BB962C8B-B14F-4D97-AF65-F5344CB8AC3E}">
        <p14:creationId xmlns:p14="http://schemas.microsoft.com/office/powerpoint/2010/main" val="271626107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My first job was with </a:t>
            </a:r>
            <a:r>
              <a:rPr lang="en-US" dirty="0" err="1"/>
              <a:t>Convair</a:t>
            </a:r>
            <a:r>
              <a:rPr lang="en-US" dirty="0"/>
              <a:t> Astronautics, in San Diego. I was working on the flight control system on the Atlas rocket which was designed to launch satellites into orbit. We did get married in September and we had our first child a year latter. It was easy to apply for better jobs in the industry, so I shopped around…</a:t>
            </a:r>
          </a:p>
          <a:p>
            <a:endParaRPr lang="en-US" dirty="0"/>
          </a:p>
          <a:p>
            <a:r>
              <a:rPr lang="en-US" dirty="0"/>
              <a:t>And obtained a job with Lockheed </a:t>
            </a:r>
            <a:r>
              <a:rPr lang="en-US" dirty="0" err="1"/>
              <a:t>AeroSpace</a:t>
            </a:r>
            <a:r>
              <a:rPr lang="en-US" dirty="0"/>
              <a:t> in Sunnyvale, California. This time I was working with the guidance control group for the Polaris Nuclear Missile fired from a submarine.</a:t>
            </a:r>
          </a:p>
          <a:p>
            <a:r>
              <a:rPr lang="en-US" dirty="0"/>
              <a:t>   After awhile I began to have troubles of </a:t>
            </a:r>
            <a:r>
              <a:rPr lang="en-US" dirty="0" err="1"/>
              <a:t>conscience.Our</a:t>
            </a:r>
            <a:r>
              <a:rPr lang="en-US" dirty="0"/>
              <a:t> accuracy at that time was only able to target something as big as a city.  Later on , when accuracy improved it didn’t matter anyway because the warheads would still destroy cities, I decided to leave the industry, and go back to school.  Was accepted in the PhD program in Philosophy at the University of Notre Dame, so we packed up with our young son and a </a:t>
            </a:r>
            <a:r>
              <a:rPr lang="en-US" dirty="0" err="1"/>
              <a:t>trailor</a:t>
            </a:r>
            <a:r>
              <a:rPr lang="en-US" dirty="0"/>
              <a:t> loaded with belonging and moved to the </a:t>
            </a:r>
            <a:r>
              <a:rPr lang="en-US" dirty="0" err="1"/>
              <a:t>midwest</a:t>
            </a:r>
            <a:r>
              <a:rPr lang="en-US" dirty="0"/>
              <a:t>.</a:t>
            </a:r>
          </a:p>
          <a:p>
            <a:r>
              <a:rPr lang="en-US" dirty="0"/>
              <a:t>Missiles are different than rockets, they kill people and cities.</a:t>
            </a:r>
          </a:p>
          <a:p>
            <a:endParaRPr lang="en-US" dirty="0"/>
          </a:p>
          <a:p>
            <a:endParaRPr lang="en-US" dirty="0"/>
          </a:p>
          <a:p>
            <a:endParaRPr lang="en-US" dirty="0"/>
          </a:p>
        </p:txBody>
      </p:sp>
      <p:sp>
        <p:nvSpPr>
          <p:cNvPr id="4" name="Slide Number Placeholder 3"/>
          <p:cNvSpPr>
            <a:spLocks noGrp="1"/>
          </p:cNvSpPr>
          <p:nvPr>
            <p:ph type="sldNum" sz="quarter" idx="10"/>
          </p:nvPr>
        </p:nvSpPr>
        <p:spPr/>
        <p:txBody>
          <a:bodyPr/>
          <a:lstStyle/>
          <a:p>
            <a:fld id="{179E4F0F-EDC9-4B4F-B692-64E078B32A4C}" type="slidenum">
              <a:rPr lang="en-US" smtClean="0"/>
              <a:t>4</a:t>
            </a:fld>
            <a:endParaRPr lang="en-US"/>
          </a:p>
        </p:txBody>
      </p:sp>
    </p:spTree>
    <p:extLst>
      <p:ext uri="{BB962C8B-B14F-4D97-AF65-F5344CB8AC3E}">
        <p14:creationId xmlns:p14="http://schemas.microsoft.com/office/powerpoint/2010/main" val="210933980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Cuban missile crisis</a:t>
            </a:r>
          </a:p>
          <a:p>
            <a:endParaRPr lang="en-US" dirty="0"/>
          </a:p>
          <a:p>
            <a:r>
              <a:rPr lang="en-US" dirty="0"/>
              <a:t>32 “Broken Arrow” events</a:t>
            </a:r>
          </a:p>
          <a:p>
            <a:endParaRPr lang="en-US" dirty="0"/>
          </a:p>
          <a:p>
            <a:r>
              <a:rPr lang="en-US" dirty="0"/>
              <a:t>3 completely lost nuclear weapons</a:t>
            </a:r>
          </a:p>
          <a:p>
            <a:r>
              <a:rPr lang="en-US" dirty="0"/>
              <a:t>Explosion in an ICBM silo that </a:t>
            </a:r>
            <a:r>
              <a:rPr lang="en-US" dirty="0" err="1"/>
              <a:t>eyected</a:t>
            </a:r>
            <a:r>
              <a:rPr lang="en-US" dirty="0"/>
              <a:t> the warhead</a:t>
            </a:r>
            <a:r>
              <a:rPr lang="en-US" baseline="0" dirty="0"/>
              <a:t> into a nearby field</a:t>
            </a:r>
          </a:p>
          <a:p>
            <a:r>
              <a:rPr lang="en-US" baseline="0" dirty="0"/>
              <a:t>@ </a:t>
            </a:r>
            <a:r>
              <a:rPr lang="en-US" baseline="0" dirty="0" err="1"/>
              <a:t>hudrogen</a:t>
            </a:r>
            <a:r>
              <a:rPr lang="en-US" baseline="0" dirty="0"/>
              <a:t> bombs dropped fro damaged B52 over Goldsboro, N. Carolina. One armed itself and tried to fire, but one single  switch failed.</a:t>
            </a:r>
          </a:p>
          <a:p>
            <a:endParaRPr lang="en-US" baseline="0" dirty="0"/>
          </a:p>
          <a:p>
            <a:r>
              <a:rPr lang="en-US" baseline="0" dirty="0" err="1"/>
              <a:t>Ect</a:t>
            </a:r>
            <a:r>
              <a:rPr lang="en-US" baseline="0" dirty="0"/>
              <a:t>…  look for more on the internet.</a:t>
            </a:r>
            <a:endParaRPr lang="en-US" dirty="0"/>
          </a:p>
        </p:txBody>
      </p:sp>
      <p:sp>
        <p:nvSpPr>
          <p:cNvPr id="4" name="Slide Number Placeholder 3"/>
          <p:cNvSpPr>
            <a:spLocks noGrp="1"/>
          </p:cNvSpPr>
          <p:nvPr>
            <p:ph type="sldNum" sz="quarter" idx="10"/>
          </p:nvPr>
        </p:nvSpPr>
        <p:spPr/>
        <p:txBody>
          <a:bodyPr/>
          <a:lstStyle/>
          <a:p>
            <a:fld id="{179E4F0F-EDC9-4B4F-B692-64E078B32A4C}" type="slidenum">
              <a:rPr lang="en-US" smtClean="0"/>
              <a:t>8</a:t>
            </a:fld>
            <a:endParaRPr lang="en-US"/>
          </a:p>
        </p:txBody>
      </p:sp>
    </p:spTree>
    <p:extLst>
      <p:ext uri="{BB962C8B-B14F-4D97-AF65-F5344CB8AC3E}">
        <p14:creationId xmlns:p14="http://schemas.microsoft.com/office/powerpoint/2010/main" val="242730995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Following efforts of </a:t>
            </a:r>
            <a:r>
              <a:rPr lang="en-US" dirty="0" err="1"/>
              <a:t>Pax</a:t>
            </a:r>
            <a:r>
              <a:rPr lang="en-US" dirty="0"/>
              <a:t> Christi International and the Vatican,  Pope Francis statement on Nov. 10</a:t>
            </a:r>
            <a:r>
              <a:rPr lang="en-US" baseline="30000" dirty="0"/>
              <a:t>th</a:t>
            </a:r>
            <a:r>
              <a:rPr lang="en-US" dirty="0"/>
              <a:t> ,2017</a:t>
            </a:r>
          </a:p>
        </p:txBody>
      </p:sp>
      <p:sp>
        <p:nvSpPr>
          <p:cNvPr id="4" name="Slide Number Placeholder 3"/>
          <p:cNvSpPr>
            <a:spLocks noGrp="1"/>
          </p:cNvSpPr>
          <p:nvPr>
            <p:ph type="sldNum" sz="quarter" idx="10"/>
          </p:nvPr>
        </p:nvSpPr>
        <p:spPr/>
        <p:txBody>
          <a:bodyPr/>
          <a:lstStyle/>
          <a:p>
            <a:fld id="{179E4F0F-EDC9-4B4F-B692-64E078B32A4C}" type="slidenum">
              <a:rPr lang="en-US" smtClean="0"/>
              <a:t>9</a:t>
            </a:fld>
            <a:endParaRPr lang="en-US"/>
          </a:p>
        </p:txBody>
      </p:sp>
    </p:spTree>
    <p:extLst>
      <p:ext uri="{BB962C8B-B14F-4D97-AF65-F5344CB8AC3E}">
        <p14:creationId xmlns:p14="http://schemas.microsoft.com/office/powerpoint/2010/main" val="404394182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Our own bishop Thomas Gumbleton, who helped draft the 1983 Pastor Letter</a:t>
            </a:r>
          </a:p>
        </p:txBody>
      </p:sp>
      <p:sp>
        <p:nvSpPr>
          <p:cNvPr id="4" name="Slide Number Placeholder 3"/>
          <p:cNvSpPr>
            <a:spLocks noGrp="1"/>
          </p:cNvSpPr>
          <p:nvPr>
            <p:ph type="sldNum" sz="quarter" idx="10"/>
          </p:nvPr>
        </p:nvSpPr>
        <p:spPr/>
        <p:txBody>
          <a:bodyPr/>
          <a:lstStyle/>
          <a:p>
            <a:fld id="{179E4F0F-EDC9-4B4F-B692-64E078B32A4C}" type="slidenum">
              <a:rPr lang="en-US" smtClean="0"/>
              <a:t>10</a:t>
            </a:fld>
            <a:endParaRPr lang="en-US"/>
          </a:p>
        </p:txBody>
      </p:sp>
    </p:spTree>
    <p:extLst>
      <p:ext uri="{BB962C8B-B14F-4D97-AF65-F5344CB8AC3E}">
        <p14:creationId xmlns:p14="http://schemas.microsoft.com/office/powerpoint/2010/main" val="292831910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 in Michigan have an important and close resource of great strength at Notre Dame University.  Certainly not on the radar of Michigan bishops or Catholic populations !</a:t>
            </a:r>
          </a:p>
        </p:txBody>
      </p:sp>
      <p:sp>
        <p:nvSpPr>
          <p:cNvPr id="4" name="Slide Number Placeholder 3"/>
          <p:cNvSpPr>
            <a:spLocks noGrp="1"/>
          </p:cNvSpPr>
          <p:nvPr>
            <p:ph type="sldNum" sz="quarter" idx="10"/>
          </p:nvPr>
        </p:nvSpPr>
        <p:spPr/>
        <p:txBody>
          <a:bodyPr/>
          <a:lstStyle/>
          <a:p>
            <a:fld id="{179E4F0F-EDC9-4B4F-B692-64E078B32A4C}" type="slidenum">
              <a:rPr lang="en-US" smtClean="0"/>
              <a:t>11</a:t>
            </a:fld>
            <a:endParaRPr lang="en-US"/>
          </a:p>
        </p:txBody>
      </p:sp>
    </p:spTree>
    <p:extLst>
      <p:ext uri="{BB962C8B-B14F-4D97-AF65-F5344CB8AC3E}">
        <p14:creationId xmlns:p14="http://schemas.microsoft.com/office/powerpoint/2010/main" val="235974030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Just previous to their meeting,  Reagan had viewed the film, “The Day After,” and was very moved by it.</a:t>
            </a:r>
          </a:p>
        </p:txBody>
      </p:sp>
      <p:sp>
        <p:nvSpPr>
          <p:cNvPr id="4" name="Slide Number Placeholder 3"/>
          <p:cNvSpPr>
            <a:spLocks noGrp="1"/>
          </p:cNvSpPr>
          <p:nvPr>
            <p:ph type="sldNum" sz="quarter" idx="10"/>
          </p:nvPr>
        </p:nvSpPr>
        <p:spPr/>
        <p:txBody>
          <a:bodyPr/>
          <a:lstStyle/>
          <a:p>
            <a:fld id="{179E4F0F-EDC9-4B4F-B692-64E078B32A4C}" type="slidenum">
              <a:rPr lang="en-US" smtClean="0"/>
              <a:t>12</a:t>
            </a:fld>
            <a:endParaRPr lang="en-US"/>
          </a:p>
        </p:txBody>
      </p:sp>
    </p:spTree>
    <p:extLst>
      <p:ext uri="{BB962C8B-B14F-4D97-AF65-F5344CB8AC3E}">
        <p14:creationId xmlns:p14="http://schemas.microsoft.com/office/powerpoint/2010/main" val="344408595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maximum number of nuclear weapons reached</a:t>
            </a:r>
            <a:r>
              <a:rPr lang="en-US" baseline="0" dirty="0"/>
              <a:t> a peak around 1986, and began to decline after the US – Russian agreement on weapons reduction.</a:t>
            </a:r>
          </a:p>
          <a:p>
            <a:r>
              <a:rPr lang="en-US" baseline="0" dirty="0"/>
              <a:t>To upgrade the present size of countries nuclear stockpiles, use recent issues of the Bulletin of Atomic Scientists</a:t>
            </a:r>
            <a:endParaRPr lang="en-US" dirty="0"/>
          </a:p>
        </p:txBody>
      </p:sp>
      <p:sp>
        <p:nvSpPr>
          <p:cNvPr id="4" name="Slide Number Placeholder 3"/>
          <p:cNvSpPr>
            <a:spLocks noGrp="1"/>
          </p:cNvSpPr>
          <p:nvPr>
            <p:ph type="sldNum" sz="quarter" idx="10"/>
          </p:nvPr>
        </p:nvSpPr>
        <p:spPr/>
        <p:txBody>
          <a:bodyPr/>
          <a:lstStyle/>
          <a:p>
            <a:fld id="{179E4F0F-EDC9-4B4F-B692-64E078B32A4C}" type="slidenum">
              <a:rPr lang="en-US" smtClean="0"/>
              <a:t>13</a:t>
            </a:fld>
            <a:endParaRPr lang="en-US"/>
          </a:p>
        </p:txBody>
      </p:sp>
    </p:spTree>
    <p:extLst>
      <p:ext uri="{BB962C8B-B14F-4D97-AF65-F5344CB8AC3E}">
        <p14:creationId xmlns:p14="http://schemas.microsoft.com/office/powerpoint/2010/main" val="35290919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9E9C4C17-8855-481F-9F37-AD64EEFEA1B5}" type="datetimeFigureOut">
              <a:rPr lang="en-US" smtClean="0"/>
              <a:t>3/20/2019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3D975F5-EFD6-44BD-82E1-53A48BFDB057}" type="slidenum">
              <a:rPr lang="en-US" smtClean="0"/>
              <a:t>‹#›</a:t>
            </a:fld>
            <a:endParaRPr lang="en-US"/>
          </a:p>
        </p:txBody>
      </p:sp>
    </p:spTree>
    <p:extLst>
      <p:ext uri="{BB962C8B-B14F-4D97-AF65-F5344CB8AC3E}">
        <p14:creationId xmlns:p14="http://schemas.microsoft.com/office/powerpoint/2010/main" val="190419772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E9C4C17-8855-481F-9F37-AD64EEFEA1B5}" type="datetimeFigureOut">
              <a:rPr lang="en-US" smtClean="0"/>
              <a:t>3/20/2019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3D975F5-EFD6-44BD-82E1-53A48BFDB057}" type="slidenum">
              <a:rPr lang="en-US" smtClean="0"/>
              <a:t>‹#›</a:t>
            </a:fld>
            <a:endParaRPr lang="en-US"/>
          </a:p>
        </p:txBody>
      </p:sp>
    </p:spTree>
    <p:extLst>
      <p:ext uri="{BB962C8B-B14F-4D97-AF65-F5344CB8AC3E}">
        <p14:creationId xmlns:p14="http://schemas.microsoft.com/office/powerpoint/2010/main" val="186532850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E9C4C17-8855-481F-9F37-AD64EEFEA1B5}" type="datetimeFigureOut">
              <a:rPr lang="en-US" smtClean="0"/>
              <a:t>3/20/2019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3D975F5-EFD6-44BD-82E1-53A48BFDB057}" type="slidenum">
              <a:rPr lang="en-US" smtClean="0"/>
              <a:t>‹#›</a:t>
            </a:fld>
            <a:endParaRPr lang="en-US"/>
          </a:p>
        </p:txBody>
      </p:sp>
    </p:spTree>
    <p:extLst>
      <p:ext uri="{BB962C8B-B14F-4D97-AF65-F5344CB8AC3E}">
        <p14:creationId xmlns:p14="http://schemas.microsoft.com/office/powerpoint/2010/main" val="214485843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E9C4C17-8855-481F-9F37-AD64EEFEA1B5}" type="datetimeFigureOut">
              <a:rPr lang="en-US" smtClean="0"/>
              <a:t>3/20/2019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3D975F5-EFD6-44BD-82E1-53A48BFDB057}" type="slidenum">
              <a:rPr lang="en-US" smtClean="0"/>
              <a:t>‹#›</a:t>
            </a:fld>
            <a:endParaRPr lang="en-US"/>
          </a:p>
        </p:txBody>
      </p:sp>
    </p:spTree>
    <p:extLst>
      <p:ext uri="{BB962C8B-B14F-4D97-AF65-F5344CB8AC3E}">
        <p14:creationId xmlns:p14="http://schemas.microsoft.com/office/powerpoint/2010/main" val="243117718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9E9C4C17-8855-481F-9F37-AD64EEFEA1B5}" type="datetimeFigureOut">
              <a:rPr lang="en-US" smtClean="0"/>
              <a:t>3/20/2019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3D975F5-EFD6-44BD-82E1-53A48BFDB057}" type="slidenum">
              <a:rPr lang="en-US" smtClean="0"/>
              <a:t>‹#›</a:t>
            </a:fld>
            <a:endParaRPr lang="en-US"/>
          </a:p>
        </p:txBody>
      </p:sp>
    </p:spTree>
    <p:extLst>
      <p:ext uri="{BB962C8B-B14F-4D97-AF65-F5344CB8AC3E}">
        <p14:creationId xmlns:p14="http://schemas.microsoft.com/office/powerpoint/2010/main" val="306384096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9E9C4C17-8855-481F-9F37-AD64EEFEA1B5}" type="datetimeFigureOut">
              <a:rPr lang="en-US" smtClean="0"/>
              <a:t>3/20/2019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3D975F5-EFD6-44BD-82E1-53A48BFDB057}" type="slidenum">
              <a:rPr lang="en-US" smtClean="0"/>
              <a:t>‹#›</a:t>
            </a:fld>
            <a:endParaRPr lang="en-US"/>
          </a:p>
        </p:txBody>
      </p:sp>
    </p:spTree>
    <p:extLst>
      <p:ext uri="{BB962C8B-B14F-4D97-AF65-F5344CB8AC3E}">
        <p14:creationId xmlns:p14="http://schemas.microsoft.com/office/powerpoint/2010/main" val="180444587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9E9C4C17-8855-481F-9F37-AD64EEFEA1B5}" type="datetimeFigureOut">
              <a:rPr lang="en-US" smtClean="0"/>
              <a:t>3/20/2019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3D975F5-EFD6-44BD-82E1-53A48BFDB057}" type="slidenum">
              <a:rPr lang="en-US" smtClean="0"/>
              <a:t>‹#›</a:t>
            </a:fld>
            <a:endParaRPr lang="en-US"/>
          </a:p>
        </p:txBody>
      </p:sp>
    </p:spTree>
    <p:extLst>
      <p:ext uri="{BB962C8B-B14F-4D97-AF65-F5344CB8AC3E}">
        <p14:creationId xmlns:p14="http://schemas.microsoft.com/office/powerpoint/2010/main" val="180403077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9E9C4C17-8855-481F-9F37-AD64EEFEA1B5}" type="datetimeFigureOut">
              <a:rPr lang="en-US" smtClean="0"/>
              <a:t>3/20/2019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3D975F5-EFD6-44BD-82E1-53A48BFDB057}" type="slidenum">
              <a:rPr lang="en-US" smtClean="0"/>
              <a:t>‹#›</a:t>
            </a:fld>
            <a:endParaRPr lang="en-US"/>
          </a:p>
        </p:txBody>
      </p:sp>
    </p:spTree>
    <p:extLst>
      <p:ext uri="{BB962C8B-B14F-4D97-AF65-F5344CB8AC3E}">
        <p14:creationId xmlns:p14="http://schemas.microsoft.com/office/powerpoint/2010/main" val="338379818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E9C4C17-8855-481F-9F37-AD64EEFEA1B5}" type="datetimeFigureOut">
              <a:rPr lang="en-US" smtClean="0"/>
              <a:t>3/20/2019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3D975F5-EFD6-44BD-82E1-53A48BFDB057}" type="slidenum">
              <a:rPr lang="en-US" smtClean="0"/>
              <a:t>‹#›</a:t>
            </a:fld>
            <a:endParaRPr lang="en-US"/>
          </a:p>
        </p:txBody>
      </p:sp>
    </p:spTree>
    <p:extLst>
      <p:ext uri="{BB962C8B-B14F-4D97-AF65-F5344CB8AC3E}">
        <p14:creationId xmlns:p14="http://schemas.microsoft.com/office/powerpoint/2010/main" val="156405807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9E9C4C17-8855-481F-9F37-AD64EEFEA1B5}" type="datetimeFigureOut">
              <a:rPr lang="en-US" smtClean="0"/>
              <a:t>3/20/2019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3D975F5-EFD6-44BD-82E1-53A48BFDB057}" type="slidenum">
              <a:rPr lang="en-US" smtClean="0"/>
              <a:t>‹#›</a:t>
            </a:fld>
            <a:endParaRPr lang="en-US"/>
          </a:p>
        </p:txBody>
      </p:sp>
    </p:spTree>
    <p:extLst>
      <p:ext uri="{BB962C8B-B14F-4D97-AF65-F5344CB8AC3E}">
        <p14:creationId xmlns:p14="http://schemas.microsoft.com/office/powerpoint/2010/main" val="110437866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9E9C4C17-8855-481F-9F37-AD64EEFEA1B5}" type="datetimeFigureOut">
              <a:rPr lang="en-US" smtClean="0"/>
              <a:t>3/20/2019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3D975F5-EFD6-44BD-82E1-53A48BFDB057}" type="slidenum">
              <a:rPr lang="en-US" smtClean="0"/>
              <a:t>‹#›</a:t>
            </a:fld>
            <a:endParaRPr lang="en-US"/>
          </a:p>
        </p:txBody>
      </p:sp>
    </p:spTree>
    <p:extLst>
      <p:ext uri="{BB962C8B-B14F-4D97-AF65-F5344CB8AC3E}">
        <p14:creationId xmlns:p14="http://schemas.microsoft.com/office/powerpoint/2010/main" val="93297391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E9C4C17-8855-481F-9F37-AD64EEFEA1B5}" type="datetimeFigureOut">
              <a:rPr lang="en-US" smtClean="0"/>
              <a:t>3/20/2019</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3D975F5-EFD6-44BD-82E1-53A48BFDB057}" type="slidenum">
              <a:rPr lang="en-US" smtClean="0"/>
              <a:t>‹#›</a:t>
            </a:fld>
            <a:endParaRPr lang="en-US"/>
          </a:p>
        </p:txBody>
      </p:sp>
    </p:spTree>
    <p:extLst>
      <p:ext uri="{BB962C8B-B14F-4D97-AF65-F5344CB8AC3E}">
        <p14:creationId xmlns:p14="http://schemas.microsoft.com/office/powerpoint/2010/main" val="390199752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5.xml"/><Relationship Id="rId4" Type="http://schemas.openxmlformats.org/officeDocument/2006/relationships/image" Target="../media/image3.png"/></Relationships>
</file>

<file path=ppt/slides/_rels/slide20.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2" Type="http://schemas.openxmlformats.org/officeDocument/2006/relationships/image" Target="../media/image19.jp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1.xml"/><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notesSlide" Target="../notesSlides/notesSlide13.xml"/><Relationship Id="rId1" Type="http://schemas.openxmlformats.org/officeDocument/2006/relationships/slideLayout" Target="../slideLayouts/slideLayout4.xml"/><Relationship Id="rId5" Type="http://schemas.openxmlformats.org/officeDocument/2006/relationships/image" Target="../media/image24.png"/><Relationship Id="rId4" Type="http://schemas.openxmlformats.org/officeDocument/2006/relationships/image" Target="../media/image23.png"/></Relationships>
</file>

<file path=ppt/slides/_rels/slide26.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notesSlide" Target="../notesSlides/notesSlide14.xml"/><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2" Type="http://schemas.openxmlformats.org/officeDocument/2006/relationships/image" Target="../media/image26.jpg"/><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5.jpg"/></Relationships>
</file>

<file path=ppt/slides/_rels/slide30.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5.xml"/><Relationship Id="rId4" Type="http://schemas.openxmlformats.org/officeDocument/2006/relationships/image" Target="../media/image7.jp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2401"/>
            <a:ext cx="7772400" cy="2285999"/>
          </a:xfrm>
        </p:spPr>
        <p:txBody>
          <a:bodyPr/>
          <a:lstStyle/>
          <a:p>
            <a:r>
              <a:rPr lang="en-US" b="1" dirty="0"/>
              <a:t>Where does the </a:t>
            </a:r>
            <a:r>
              <a:rPr lang="en-US" b="1" u="sng" dirty="0"/>
              <a:t>Church</a:t>
            </a:r>
            <a:r>
              <a:rPr lang="en-US" b="1" dirty="0"/>
              <a:t> stand</a:t>
            </a:r>
            <a:br>
              <a:rPr lang="en-US" b="1" dirty="0"/>
            </a:br>
            <a:r>
              <a:rPr lang="en-US" b="1" dirty="0"/>
              <a:t>on nuclear weapons ?</a:t>
            </a:r>
          </a:p>
        </p:txBody>
      </p:sp>
      <p:sp>
        <p:nvSpPr>
          <p:cNvPr id="3" name="Subtitle 2"/>
          <p:cNvSpPr>
            <a:spLocks noGrp="1"/>
          </p:cNvSpPr>
          <p:nvPr>
            <p:ph type="subTitle" idx="1"/>
          </p:nvPr>
        </p:nvSpPr>
        <p:spPr>
          <a:xfrm>
            <a:off x="533400" y="1981200"/>
            <a:ext cx="8153400" cy="4419600"/>
          </a:xfrm>
        </p:spPr>
        <p:txBody>
          <a:bodyPr/>
          <a:lstStyle/>
          <a:p>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59608" y="1981200"/>
            <a:ext cx="8127192" cy="4791574"/>
          </a:xfrm>
          <a:prstGeom prst="rect">
            <a:avLst/>
          </a:prstGeom>
        </p:spPr>
      </p:pic>
    </p:spTree>
    <p:extLst>
      <p:ext uri="{BB962C8B-B14F-4D97-AF65-F5344CB8AC3E}">
        <p14:creationId xmlns:p14="http://schemas.microsoft.com/office/powerpoint/2010/main" val="307250599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81000" y="457200"/>
            <a:ext cx="8229600" cy="1323439"/>
          </a:xfrm>
          <a:prstGeom prst="rect">
            <a:avLst/>
          </a:prstGeom>
          <a:noFill/>
        </p:spPr>
        <p:txBody>
          <a:bodyPr wrap="square" rtlCol="0">
            <a:spAutoFit/>
          </a:bodyPr>
          <a:lstStyle/>
          <a:p>
            <a:r>
              <a:rPr lang="en-US" sz="4000" dirty="0" err="1"/>
              <a:t>Gumbleton</a:t>
            </a:r>
            <a:r>
              <a:rPr lang="en-US" sz="4000" dirty="0"/>
              <a:t> rejects </a:t>
            </a:r>
            <a:r>
              <a:rPr lang="en-US" sz="4000" dirty="0" err="1"/>
              <a:t>U.S.Bishops</a:t>
            </a:r>
            <a:r>
              <a:rPr lang="en-US" sz="4000" dirty="0"/>
              <a:t>’ earlier position on nuclear deterrence</a:t>
            </a: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71477" y="1748228"/>
            <a:ext cx="2386723" cy="3585772"/>
          </a:xfrm>
          <a:prstGeom prst="rect">
            <a:avLst/>
          </a:prstGeom>
        </p:spPr>
      </p:pic>
      <p:sp>
        <p:nvSpPr>
          <p:cNvPr id="5" name="TextBox 4"/>
          <p:cNvSpPr txBox="1"/>
          <p:nvPr/>
        </p:nvSpPr>
        <p:spPr>
          <a:xfrm>
            <a:off x="381000" y="1999595"/>
            <a:ext cx="5105400" cy="4401205"/>
          </a:xfrm>
          <a:prstGeom prst="rect">
            <a:avLst/>
          </a:prstGeom>
          <a:noFill/>
        </p:spPr>
        <p:txBody>
          <a:bodyPr wrap="square" rtlCol="0">
            <a:spAutoFit/>
          </a:bodyPr>
          <a:lstStyle/>
          <a:p>
            <a:r>
              <a:rPr lang="en-US" sz="2800" dirty="0"/>
              <a:t>It’s time that U.S. Catholic bishops </a:t>
            </a:r>
            <a:r>
              <a:rPr lang="en-US" sz="2800" u="sng" dirty="0"/>
              <a:t>now</a:t>
            </a:r>
            <a:r>
              <a:rPr lang="en-US" sz="2800" dirty="0"/>
              <a:t> </a:t>
            </a:r>
            <a:r>
              <a:rPr lang="en-US" sz="2800" u="sng" dirty="0"/>
              <a:t>re-evaluate </a:t>
            </a:r>
            <a:r>
              <a:rPr lang="en-US" sz="2800" dirty="0"/>
              <a:t>their 1983 pastoral letter, The Challenge of Peace, that offered a “strictly conditioned moral acceptance” of nuclear deterrence. . . in light of Pope Francis’ Nov. 10, 2017 statement that the “very possession” of nuclear weapons is to be “firmly condemned.”</a:t>
            </a:r>
          </a:p>
        </p:txBody>
      </p:sp>
      <p:sp>
        <p:nvSpPr>
          <p:cNvPr id="3" name="TextBox 2">
            <a:extLst>
              <a:ext uri="{FF2B5EF4-FFF2-40B4-BE49-F238E27FC236}">
                <a16:creationId xmlns:a16="http://schemas.microsoft.com/office/drawing/2014/main" id="{09D0AB39-69A3-4AE5-88F2-9AFC349BB137}"/>
              </a:ext>
            </a:extLst>
          </p:cNvPr>
          <p:cNvSpPr txBox="1"/>
          <p:nvPr/>
        </p:nvSpPr>
        <p:spPr>
          <a:xfrm>
            <a:off x="6172200" y="5638800"/>
            <a:ext cx="2386723" cy="738664"/>
          </a:xfrm>
          <a:prstGeom prst="rect">
            <a:avLst/>
          </a:prstGeom>
          <a:noFill/>
        </p:spPr>
        <p:txBody>
          <a:bodyPr wrap="square" rtlCol="0">
            <a:spAutoFit/>
          </a:bodyPr>
          <a:lstStyle/>
          <a:p>
            <a:pPr algn="ctr"/>
            <a:r>
              <a:rPr lang="en-US" sz="1400" b="1" dirty="0"/>
              <a:t>Our own bishop Thomas Gumbleton, who helped draft the 1983 Pastor Letter</a:t>
            </a:r>
          </a:p>
        </p:txBody>
      </p:sp>
    </p:spTree>
    <p:extLst>
      <p:ext uri="{BB962C8B-B14F-4D97-AF65-F5344CB8AC3E}">
        <p14:creationId xmlns:p14="http://schemas.microsoft.com/office/powerpoint/2010/main" val="24669537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Condemnation of Possession</a:t>
            </a: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81000" y="1562100"/>
            <a:ext cx="3283598" cy="3924300"/>
          </a:xfrm>
          <a:prstGeom prst="rect">
            <a:avLst/>
          </a:prstGeom>
        </p:spPr>
      </p:pic>
      <p:sp>
        <p:nvSpPr>
          <p:cNvPr id="4" name="TextBox 3"/>
          <p:cNvSpPr txBox="1"/>
          <p:nvPr/>
        </p:nvSpPr>
        <p:spPr>
          <a:xfrm>
            <a:off x="3962400" y="1447800"/>
            <a:ext cx="4343400" cy="4124206"/>
          </a:xfrm>
          <a:prstGeom prst="rect">
            <a:avLst/>
          </a:prstGeom>
          <a:noFill/>
        </p:spPr>
        <p:txBody>
          <a:bodyPr wrap="square" rtlCol="0">
            <a:spAutoFit/>
          </a:bodyPr>
          <a:lstStyle/>
          <a:p>
            <a:r>
              <a:rPr lang="en-US" sz="2400" dirty="0"/>
              <a:t>The intent of the church’s very public support of the nuclear abolition movement is to rally the world’s Catholics around the issue.</a:t>
            </a:r>
          </a:p>
          <a:p>
            <a:endParaRPr lang="en-US" dirty="0"/>
          </a:p>
          <a:p>
            <a:r>
              <a:rPr lang="en-US" sz="2400" dirty="0"/>
              <a:t>Nuclear disarmament has not yet been on the radar of </a:t>
            </a:r>
            <a:r>
              <a:rPr lang="en-US" sz="2400" u="sng" dirty="0"/>
              <a:t>Bishops’ Conferences </a:t>
            </a:r>
            <a:r>
              <a:rPr lang="en-US" sz="2400" dirty="0"/>
              <a:t>or of the </a:t>
            </a:r>
            <a:r>
              <a:rPr lang="en-US" sz="2400" u="sng" dirty="0"/>
              <a:t>Catholic Populations</a:t>
            </a:r>
            <a:r>
              <a:rPr lang="en-US" sz="2400" dirty="0"/>
              <a:t>.</a:t>
            </a:r>
          </a:p>
          <a:p>
            <a:endParaRPr lang="en-US" dirty="0"/>
          </a:p>
        </p:txBody>
      </p:sp>
      <p:sp>
        <p:nvSpPr>
          <p:cNvPr id="5" name="TextBox 4"/>
          <p:cNvSpPr txBox="1"/>
          <p:nvPr/>
        </p:nvSpPr>
        <p:spPr>
          <a:xfrm>
            <a:off x="228600" y="5602168"/>
            <a:ext cx="3886200" cy="646331"/>
          </a:xfrm>
          <a:prstGeom prst="rect">
            <a:avLst/>
          </a:prstGeom>
          <a:noFill/>
        </p:spPr>
        <p:txBody>
          <a:bodyPr wrap="square" rtlCol="0">
            <a:spAutoFit/>
          </a:bodyPr>
          <a:lstStyle/>
          <a:p>
            <a:r>
              <a:rPr lang="en-US" dirty="0"/>
              <a:t>Dr. Gerard Powers, director of Catholic Peacebuilding Studies, Notre Dame U.</a:t>
            </a:r>
          </a:p>
        </p:txBody>
      </p:sp>
      <p:sp>
        <p:nvSpPr>
          <p:cNvPr id="6" name="TextBox 5">
            <a:extLst>
              <a:ext uri="{FF2B5EF4-FFF2-40B4-BE49-F238E27FC236}">
                <a16:creationId xmlns:a16="http://schemas.microsoft.com/office/drawing/2014/main" id="{66B28E36-35F4-4B86-8D60-578B83CAC527}"/>
              </a:ext>
            </a:extLst>
          </p:cNvPr>
          <p:cNvSpPr txBox="1"/>
          <p:nvPr/>
        </p:nvSpPr>
        <p:spPr>
          <a:xfrm>
            <a:off x="4572000" y="5410200"/>
            <a:ext cx="4114800" cy="1077218"/>
          </a:xfrm>
          <a:prstGeom prst="rect">
            <a:avLst/>
          </a:prstGeom>
          <a:noFill/>
        </p:spPr>
        <p:txBody>
          <a:bodyPr wrap="square" rtlCol="0">
            <a:spAutoFit/>
          </a:bodyPr>
          <a:lstStyle/>
          <a:p>
            <a:r>
              <a:rPr lang="en-US" sz="1600" i="1" dirty="0"/>
              <a:t>We in Michigan have an important and close resource of great strength at Notre Dame University.  Certainly not on the radar of Michigan Bishops or Catholic populations !</a:t>
            </a:r>
          </a:p>
        </p:txBody>
      </p:sp>
    </p:spTree>
    <p:extLst>
      <p:ext uri="{BB962C8B-B14F-4D97-AF65-F5344CB8AC3E}">
        <p14:creationId xmlns:p14="http://schemas.microsoft.com/office/powerpoint/2010/main" val="72080762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04800" y="1066800"/>
            <a:ext cx="4114800" cy="2246769"/>
          </a:xfrm>
          <a:prstGeom prst="rect">
            <a:avLst/>
          </a:prstGeom>
          <a:noFill/>
        </p:spPr>
        <p:txBody>
          <a:bodyPr wrap="square" rtlCol="0">
            <a:spAutoFit/>
          </a:bodyPr>
          <a:lstStyle/>
          <a:p>
            <a:r>
              <a:rPr lang="en-US" sz="2800" dirty="0"/>
              <a:t>When Nuclear Winter </a:t>
            </a:r>
          </a:p>
          <a:p>
            <a:r>
              <a:rPr lang="en-US" sz="2800" dirty="0"/>
              <a:t>came to the attention </a:t>
            </a:r>
          </a:p>
          <a:p>
            <a:r>
              <a:rPr lang="en-US" sz="2800" dirty="0"/>
              <a:t>of Presidents Reagan &amp; </a:t>
            </a:r>
          </a:p>
          <a:p>
            <a:r>
              <a:rPr lang="en-US" sz="2800" dirty="0"/>
              <a:t>Gorbachev, they took it </a:t>
            </a:r>
          </a:p>
          <a:p>
            <a:r>
              <a:rPr lang="en-US" sz="2800" dirty="0"/>
              <a:t>seriously.</a:t>
            </a: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446069" y="365679"/>
            <a:ext cx="3657600" cy="2341341"/>
          </a:xfrm>
          <a:prstGeom prst="rect">
            <a:avLst/>
          </a:prstGeom>
        </p:spPr>
      </p:pic>
      <p:sp>
        <p:nvSpPr>
          <p:cNvPr id="4" name="TextBox 3"/>
          <p:cNvSpPr txBox="1"/>
          <p:nvPr/>
        </p:nvSpPr>
        <p:spPr>
          <a:xfrm>
            <a:off x="228600" y="3810000"/>
            <a:ext cx="8686800" cy="2185214"/>
          </a:xfrm>
          <a:prstGeom prst="rect">
            <a:avLst/>
          </a:prstGeom>
          <a:noFill/>
        </p:spPr>
        <p:txBody>
          <a:bodyPr wrap="square" rtlCol="0">
            <a:spAutoFit/>
          </a:bodyPr>
          <a:lstStyle/>
          <a:p>
            <a:r>
              <a:rPr lang="en-US" sz="3200" b="1" u="sng" dirty="0"/>
              <a:t>“A nuclear war cannot be won and must never be fought.”</a:t>
            </a:r>
            <a:r>
              <a:rPr lang="en-US" sz="3200" b="1" dirty="0"/>
              <a:t> . . . .    </a:t>
            </a:r>
            <a:r>
              <a:rPr lang="en-US" sz="2400" dirty="0"/>
              <a:t>Subsequent agreements sharply reduced the number of nuclear weapons of both sides.</a:t>
            </a:r>
          </a:p>
          <a:p>
            <a:r>
              <a:rPr lang="en-US" sz="2400" dirty="0"/>
              <a:t>        However with the end of the cold war and lowering tensions… nuclear winter dropped out of public consciousness.</a:t>
            </a:r>
          </a:p>
        </p:txBody>
      </p:sp>
      <p:sp>
        <p:nvSpPr>
          <p:cNvPr id="5" name="TextBox 4">
            <a:extLst>
              <a:ext uri="{FF2B5EF4-FFF2-40B4-BE49-F238E27FC236}">
                <a16:creationId xmlns:a16="http://schemas.microsoft.com/office/drawing/2014/main" id="{0E196975-FA3C-4CAD-905C-FBA3A51EA0DE}"/>
              </a:ext>
            </a:extLst>
          </p:cNvPr>
          <p:cNvSpPr txBox="1"/>
          <p:nvPr/>
        </p:nvSpPr>
        <p:spPr>
          <a:xfrm>
            <a:off x="4419600" y="2731084"/>
            <a:ext cx="3962400" cy="914400"/>
          </a:xfrm>
          <a:prstGeom prst="rect">
            <a:avLst/>
          </a:prstGeom>
          <a:noFill/>
        </p:spPr>
        <p:txBody>
          <a:bodyPr wrap="square" rtlCol="0">
            <a:spAutoFit/>
          </a:bodyPr>
          <a:lstStyle/>
          <a:p>
            <a:r>
              <a:rPr lang="en-US" i="1" dirty="0"/>
              <a:t>Just previous to their meeting,  Reagan had viewed the film, “The Day After,” and was very moved by it.</a:t>
            </a:r>
          </a:p>
        </p:txBody>
      </p:sp>
    </p:spTree>
    <p:extLst>
      <p:ext uri="{BB962C8B-B14F-4D97-AF65-F5344CB8AC3E}">
        <p14:creationId xmlns:p14="http://schemas.microsoft.com/office/powerpoint/2010/main" val="176137752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1EC22143-69BE-4806-AA26-1D12A0637E13}"/>
              </a:ext>
            </a:extLst>
          </p:cNvPr>
          <p:cNvPicPr>
            <a:picLocks noChangeAspect="1"/>
          </p:cNvPicPr>
          <p:nvPr/>
        </p:nvPicPr>
        <p:blipFill>
          <a:blip r:embed="rId3"/>
          <a:stretch>
            <a:fillRect/>
          </a:stretch>
        </p:blipFill>
        <p:spPr>
          <a:xfrm>
            <a:off x="102576" y="228600"/>
            <a:ext cx="8938847" cy="4648200"/>
          </a:xfrm>
          <a:prstGeom prst="rect">
            <a:avLst/>
          </a:prstGeom>
        </p:spPr>
      </p:pic>
      <p:sp>
        <p:nvSpPr>
          <p:cNvPr id="4" name="TextBox 3">
            <a:extLst>
              <a:ext uri="{FF2B5EF4-FFF2-40B4-BE49-F238E27FC236}">
                <a16:creationId xmlns:a16="http://schemas.microsoft.com/office/drawing/2014/main" id="{66CD656E-9DEC-4E6A-8FA4-8D920DF2AEAB}"/>
              </a:ext>
            </a:extLst>
          </p:cNvPr>
          <p:cNvSpPr txBox="1"/>
          <p:nvPr/>
        </p:nvSpPr>
        <p:spPr>
          <a:xfrm>
            <a:off x="990600" y="5105400"/>
            <a:ext cx="7467937" cy="1200329"/>
          </a:xfrm>
          <a:prstGeom prst="rect">
            <a:avLst/>
          </a:prstGeom>
          <a:noFill/>
        </p:spPr>
        <p:txBody>
          <a:bodyPr wrap="square" rtlCol="0">
            <a:spAutoFit/>
          </a:bodyPr>
          <a:lstStyle/>
          <a:p>
            <a:r>
              <a:rPr lang="en-US"/>
              <a:t>The maximum number of nuclear weapons reached a peak around 1986, and began to decline after the US – Russian agreement on weapons reduction.</a:t>
            </a:r>
          </a:p>
          <a:p>
            <a:r>
              <a:rPr lang="en-US"/>
              <a:t>To upgrade the present size of countries nuclear stockpiles, use recent issues of the Bulletin of Atomic Scientists</a:t>
            </a:r>
            <a:endParaRPr lang="en-US" dirty="0"/>
          </a:p>
        </p:txBody>
      </p:sp>
    </p:spTree>
    <p:extLst>
      <p:ext uri="{BB962C8B-B14F-4D97-AF65-F5344CB8AC3E}">
        <p14:creationId xmlns:p14="http://schemas.microsoft.com/office/powerpoint/2010/main" val="81624980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Nuclear Winter!</a:t>
            </a:r>
          </a:p>
        </p:txBody>
      </p:sp>
      <p:sp>
        <p:nvSpPr>
          <p:cNvPr id="4" name="TextBox 3"/>
          <p:cNvSpPr txBox="1"/>
          <p:nvPr/>
        </p:nvSpPr>
        <p:spPr>
          <a:xfrm>
            <a:off x="457200" y="1524000"/>
            <a:ext cx="8153400" cy="4401205"/>
          </a:xfrm>
          <a:prstGeom prst="rect">
            <a:avLst/>
          </a:prstGeom>
          <a:noFill/>
        </p:spPr>
        <p:txBody>
          <a:bodyPr wrap="square" rtlCol="0">
            <a:spAutoFit/>
          </a:bodyPr>
          <a:lstStyle/>
          <a:p>
            <a:r>
              <a:rPr lang="en-US" sz="2800" dirty="0"/>
              <a:t>      In the early </a:t>
            </a:r>
            <a:r>
              <a:rPr lang="en-US" sz="2800" b="1" dirty="0"/>
              <a:t>1980’s</a:t>
            </a:r>
            <a:r>
              <a:rPr lang="en-US" sz="2800" dirty="0"/>
              <a:t>, when the number of nuclear weapons in the world was approaching its Cold War peak of almost 70,000, </a:t>
            </a:r>
            <a:r>
              <a:rPr lang="en-US" sz="2800" u="sng" dirty="0"/>
              <a:t>scientific research began to reveal the climate effects </a:t>
            </a:r>
            <a:r>
              <a:rPr lang="en-US" sz="2800" dirty="0"/>
              <a:t>which would result from the </a:t>
            </a:r>
            <a:r>
              <a:rPr lang="en-US" sz="2800" b="1" dirty="0"/>
              <a:t>smoke</a:t>
            </a:r>
            <a:r>
              <a:rPr lang="en-US" sz="2800" dirty="0"/>
              <a:t> which would  be generated by nuclear </a:t>
            </a:r>
            <a:r>
              <a:rPr lang="en-US" sz="2800" b="1" dirty="0"/>
              <a:t>fire- storms</a:t>
            </a:r>
            <a:r>
              <a:rPr lang="en-US" sz="2800" dirty="0"/>
              <a:t>, when nuclear weapons were actually used.</a:t>
            </a:r>
          </a:p>
          <a:p>
            <a:r>
              <a:rPr lang="en-US" sz="2800" dirty="0"/>
              <a:t>      Climate models have continued to indicate that smoke lingering in the atmosphere, and thus blocking sunlight, could cause </a:t>
            </a:r>
            <a:r>
              <a:rPr lang="en-US" sz="2800" b="1" dirty="0"/>
              <a:t>drastic drops in temperature </a:t>
            </a:r>
            <a:r>
              <a:rPr lang="en-US" sz="2800" dirty="0"/>
              <a:t>and </a:t>
            </a:r>
            <a:r>
              <a:rPr lang="en-US" sz="2800" b="1" dirty="0"/>
              <a:t>severe disruption of world agriculture for up to years</a:t>
            </a:r>
            <a:r>
              <a:rPr lang="en-US" sz="2800" dirty="0"/>
              <a:t>.</a:t>
            </a:r>
          </a:p>
        </p:txBody>
      </p:sp>
    </p:spTree>
    <p:extLst>
      <p:ext uri="{BB962C8B-B14F-4D97-AF65-F5344CB8AC3E}">
        <p14:creationId xmlns:p14="http://schemas.microsoft.com/office/powerpoint/2010/main" val="231383574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“A Path Where No Man Thought”</a:t>
            </a:r>
            <a:br>
              <a:rPr lang="en-US" dirty="0"/>
            </a:br>
            <a:r>
              <a:rPr lang="en-US" sz="2200" dirty="0"/>
              <a:t>by, Carl Sagan &amp; Richard Turco, 1990</a:t>
            </a:r>
          </a:p>
        </p:txBody>
      </p:sp>
      <p:sp>
        <p:nvSpPr>
          <p:cNvPr id="6" name="Rectangle 2"/>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pic>
        <p:nvPicPr>
          <p:cNvPr id="2049" name="image1.jpe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429000" y="1600199"/>
            <a:ext cx="5121275" cy="5078413"/>
          </a:xfrm>
          <a:prstGeom prst="rect">
            <a:avLst/>
          </a:prstGeom>
          <a:noFill/>
          <a:extLst>
            <a:ext uri="{909E8E84-426E-40DD-AFC4-6F175D3DCCD1}">
              <a14:hiddenFill xmlns:a14="http://schemas.microsoft.com/office/drawing/2010/main">
                <a:solidFill>
                  <a:srgbClr val="FFFFFF"/>
                </a:solidFill>
              </a14:hiddenFill>
            </a:ext>
          </a:extLst>
        </p:spPr>
      </p:pic>
      <p:sp>
        <p:nvSpPr>
          <p:cNvPr id="10" name="TextBox 9"/>
          <p:cNvSpPr txBox="1"/>
          <p:nvPr/>
        </p:nvSpPr>
        <p:spPr>
          <a:xfrm>
            <a:off x="304800" y="1676400"/>
            <a:ext cx="2971800" cy="2031325"/>
          </a:xfrm>
          <a:prstGeom prst="rect">
            <a:avLst/>
          </a:prstGeom>
          <a:noFill/>
        </p:spPr>
        <p:txBody>
          <a:bodyPr wrap="square" rtlCol="0">
            <a:spAutoFit/>
          </a:bodyPr>
          <a:lstStyle/>
          <a:p>
            <a:r>
              <a:rPr lang="en-US" dirty="0"/>
              <a:t>    Representations of the sky with obscuration of different optical depths as if photo- graphed by an all-sky camera. </a:t>
            </a:r>
          </a:p>
          <a:p>
            <a:r>
              <a:rPr lang="en-US" dirty="0"/>
              <a:t>     The Zenith is at the center of each circle, the horizon at the periphery.</a:t>
            </a:r>
          </a:p>
        </p:txBody>
      </p:sp>
      <p:sp>
        <p:nvSpPr>
          <p:cNvPr id="9" name="TextBox 8"/>
          <p:cNvSpPr txBox="1"/>
          <p:nvPr/>
        </p:nvSpPr>
        <p:spPr>
          <a:xfrm>
            <a:off x="254000" y="3816290"/>
            <a:ext cx="3200400" cy="2862322"/>
          </a:xfrm>
          <a:prstGeom prst="rect">
            <a:avLst/>
          </a:prstGeom>
          <a:noFill/>
        </p:spPr>
        <p:txBody>
          <a:bodyPr wrap="square" rtlCol="0">
            <a:spAutoFit/>
          </a:bodyPr>
          <a:lstStyle/>
          <a:p>
            <a:r>
              <a:rPr lang="en-US" dirty="0"/>
              <a:t>Upper </a:t>
            </a:r>
          </a:p>
          <a:p>
            <a:r>
              <a:rPr lang="en-US" dirty="0"/>
              <a:t>    Left - Normal Sky</a:t>
            </a:r>
          </a:p>
          <a:p>
            <a:r>
              <a:rPr lang="en-US" dirty="0"/>
              <a:t>    Right – Cloudy Sky</a:t>
            </a:r>
          </a:p>
          <a:p>
            <a:endParaRPr lang="en-US" dirty="0"/>
          </a:p>
          <a:p>
            <a:r>
              <a:rPr lang="en-US" dirty="0"/>
              <a:t>Lower</a:t>
            </a:r>
          </a:p>
          <a:p>
            <a:r>
              <a:rPr lang="en-US" dirty="0"/>
              <a:t>    Left – Sky with 20X  normal</a:t>
            </a:r>
          </a:p>
          <a:p>
            <a:r>
              <a:rPr lang="en-US" dirty="0"/>
              <a:t>concentration of aerosols and</a:t>
            </a:r>
          </a:p>
          <a:p>
            <a:r>
              <a:rPr lang="en-US" dirty="0"/>
              <a:t>Particles  (volcanic eruptions)</a:t>
            </a:r>
          </a:p>
          <a:p>
            <a:r>
              <a:rPr lang="en-US" dirty="0"/>
              <a:t>     Right – Sky in Nuclear Winter</a:t>
            </a:r>
          </a:p>
          <a:p>
            <a:endParaRPr lang="en-US" dirty="0"/>
          </a:p>
        </p:txBody>
      </p:sp>
    </p:spTree>
    <p:extLst>
      <p:ext uri="{BB962C8B-B14F-4D97-AF65-F5344CB8AC3E}">
        <p14:creationId xmlns:p14="http://schemas.microsoft.com/office/powerpoint/2010/main" val="136977227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533400"/>
            <a:ext cx="8686800" cy="5867400"/>
          </a:xfrm>
        </p:spPr>
        <p:txBody>
          <a:bodyPr>
            <a:normAutofit fontScale="90000"/>
          </a:bodyPr>
          <a:lstStyle/>
          <a:p>
            <a:r>
              <a:rPr lang="en-US" sz="4000" u="sng" dirty="0"/>
              <a:t>Prohibition of Nuclear Weapons </a:t>
            </a:r>
            <a:r>
              <a:rPr lang="en-US" sz="4000" b="1" u="sng" dirty="0"/>
              <a:t>Treaty</a:t>
            </a:r>
            <a:r>
              <a:rPr lang="en-US" sz="4000" u="sng" dirty="0"/>
              <a:t> </a:t>
            </a:r>
            <a:br>
              <a:rPr lang="en-US" sz="3600" u="sng" dirty="0"/>
            </a:br>
            <a:r>
              <a:rPr lang="en-US" sz="3600" dirty="0"/>
              <a:t>2017</a:t>
            </a:r>
            <a:br>
              <a:rPr lang="en-US" sz="3600" dirty="0"/>
            </a:br>
            <a:r>
              <a:rPr lang="en-US" sz="3600" dirty="0"/>
              <a:t>      122 of the world’s non-nuclear weapon states have adopted this treaty declaring that any use of these weapons would be abhorrent to the principles of humanity.</a:t>
            </a:r>
            <a:br>
              <a:rPr lang="en-US" sz="3100" dirty="0"/>
            </a:br>
            <a:br>
              <a:rPr lang="en-US" sz="3100" dirty="0"/>
            </a:br>
            <a:r>
              <a:rPr lang="en-US" sz="3100" dirty="0"/>
              <a:t>       </a:t>
            </a:r>
            <a:r>
              <a:rPr lang="en-US" sz="3600" dirty="0"/>
              <a:t>All the nuclear powers boycotted the proceedings, and said they would ignore it.</a:t>
            </a:r>
            <a:br>
              <a:rPr lang="en-US" sz="3600" dirty="0"/>
            </a:br>
            <a:br>
              <a:rPr lang="en-US" sz="3100" dirty="0"/>
            </a:br>
            <a:r>
              <a:rPr lang="en-US" sz="3100" dirty="0"/>
              <a:t>      </a:t>
            </a:r>
            <a:r>
              <a:rPr lang="en-US" sz="3600" dirty="0"/>
              <a:t>The Holy See signed and ratified it on the very day it was available.</a:t>
            </a:r>
          </a:p>
        </p:txBody>
      </p:sp>
    </p:spTree>
    <p:extLst>
      <p:ext uri="{BB962C8B-B14F-4D97-AF65-F5344CB8AC3E}">
        <p14:creationId xmlns:p14="http://schemas.microsoft.com/office/powerpoint/2010/main" val="268686174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0" y="228600"/>
            <a:ext cx="4191000" cy="1524000"/>
          </a:xfrm>
        </p:spPr>
        <p:txBody>
          <a:bodyPr>
            <a:noAutofit/>
          </a:bodyPr>
          <a:lstStyle/>
          <a:p>
            <a:pPr algn="r"/>
            <a:r>
              <a:rPr lang="en-US" sz="3200" b="1" dirty="0"/>
              <a:t>Even a Small nuclear exchange could cause global disaster</a:t>
            </a: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8600" y="0"/>
            <a:ext cx="4097515" cy="3073136"/>
          </a:xfrm>
          <a:prstGeom prst="rect">
            <a:avLst/>
          </a:prstGeom>
        </p:spPr>
      </p:pic>
      <p:sp>
        <p:nvSpPr>
          <p:cNvPr id="4" name="TextBox 3"/>
          <p:cNvSpPr txBox="1"/>
          <p:nvPr/>
        </p:nvSpPr>
        <p:spPr>
          <a:xfrm>
            <a:off x="228600" y="3073136"/>
            <a:ext cx="8686800" cy="1754326"/>
          </a:xfrm>
          <a:prstGeom prst="rect">
            <a:avLst/>
          </a:prstGeom>
          <a:noFill/>
        </p:spPr>
        <p:txBody>
          <a:bodyPr wrap="square" rtlCol="0">
            <a:spAutoFit/>
          </a:bodyPr>
          <a:lstStyle/>
          <a:p>
            <a:r>
              <a:rPr lang="en-US" sz="2800" dirty="0"/>
              <a:t>               </a:t>
            </a:r>
            <a:r>
              <a:rPr lang="en-US" sz="2000" dirty="0"/>
              <a:t>If India and Pakistan were to each use 50 Hiroshima-sized bombs, a very small fraction of one per cent of the world’s nuclear arsenal, the resulting climate impact on agriculture would put two billion people at risk of famine.</a:t>
            </a:r>
          </a:p>
          <a:p>
            <a:r>
              <a:rPr lang="en-US" sz="2000" dirty="0"/>
              <a:t>       The world’s nuclear powers have simply ignored this information, and are modernizing their arsenals.</a:t>
            </a:r>
          </a:p>
        </p:txBody>
      </p:sp>
      <p:sp>
        <p:nvSpPr>
          <p:cNvPr id="5" name="TextBox 4">
            <a:extLst>
              <a:ext uri="{FF2B5EF4-FFF2-40B4-BE49-F238E27FC236}">
                <a16:creationId xmlns:a16="http://schemas.microsoft.com/office/drawing/2014/main" id="{863EF100-9CAF-4956-8BE4-035FB387B830}"/>
              </a:ext>
            </a:extLst>
          </p:cNvPr>
          <p:cNvSpPr txBox="1"/>
          <p:nvPr/>
        </p:nvSpPr>
        <p:spPr>
          <a:xfrm>
            <a:off x="290362" y="4940899"/>
            <a:ext cx="8458200" cy="1200329"/>
          </a:xfrm>
          <a:prstGeom prst="rect">
            <a:avLst/>
          </a:prstGeom>
          <a:noFill/>
        </p:spPr>
        <p:txBody>
          <a:bodyPr wrap="square" rtlCol="0">
            <a:spAutoFit/>
          </a:bodyPr>
          <a:lstStyle/>
          <a:p>
            <a:r>
              <a:rPr lang="en-US"/>
              <a:t>Reference early 2019  fighting between the two counties across their borders: earlier terrorist attack killing 40 Indian troops; Pakistan shooting down planes and capturing a pilot who were bombing a training camp within their country, etc.  A situation that could have escalated into a nuclear war large enough to create nuclear winter.</a:t>
            </a:r>
            <a:endParaRPr lang="en-US" dirty="0"/>
          </a:p>
        </p:txBody>
      </p:sp>
    </p:spTree>
    <p:extLst>
      <p:ext uri="{BB962C8B-B14F-4D97-AF65-F5344CB8AC3E}">
        <p14:creationId xmlns:p14="http://schemas.microsoft.com/office/powerpoint/2010/main" val="3803410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52400" y="228600"/>
            <a:ext cx="8610600" cy="1631216"/>
          </a:xfrm>
          <a:prstGeom prst="rect">
            <a:avLst/>
          </a:prstGeom>
          <a:noFill/>
        </p:spPr>
        <p:txBody>
          <a:bodyPr wrap="square" rtlCol="0">
            <a:spAutoFit/>
          </a:bodyPr>
          <a:lstStyle/>
          <a:p>
            <a:r>
              <a:rPr lang="en-US" sz="2800" dirty="0"/>
              <a:t>September 2018</a:t>
            </a:r>
          </a:p>
          <a:p>
            <a:r>
              <a:rPr lang="en-US" sz="2800" dirty="0"/>
              <a:t>   </a:t>
            </a:r>
            <a:r>
              <a:rPr lang="en-US" sz="3600" dirty="0"/>
              <a:t>Archbishop </a:t>
            </a:r>
            <a:r>
              <a:rPr lang="en-US" sz="3600" dirty="0" err="1"/>
              <a:t>PaulGallagher</a:t>
            </a:r>
            <a:r>
              <a:rPr lang="en-US" sz="3600" dirty="0"/>
              <a:t>, head of Vatican delegation to the United Nations</a:t>
            </a:r>
          </a:p>
        </p:txBody>
      </p:sp>
      <p:sp>
        <p:nvSpPr>
          <p:cNvPr id="4" name="TextBox 3"/>
          <p:cNvSpPr txBox="1"/>
          <p:nvPr/>
        </p:nvSpPr>
        <p:spPr>
          <a:xfrm>
            <a:off x="3886200" y="2057400"/>
            <a:ext cx="4876800" cy="3785652"/>
          </a:xfrm>
          <a:prstGeom prst="rect">
            <a:avLst/>
          </a:prstGeom>
          <a:noFill/>
        </p:spPr>
        <p:txBody>
          <a:bodyPr wrap="square" rtlCol="0">
            <a:spAutoFit/>
          </a:bodyPr>
          <a:lstStyle/>
          <a:p>
            <a:r>
              <a:rPr lang="en-US" sz="2400" dirty="0"/>
              <a:t>   The Holy See supports the complete elimination of all nuclear weapons.</a:t>
            </a:r>
          </a:p>
          <a:p>
            <a:r>
              <a:rPr lang="en-US" sz="2400" dirty="0"/>
              <a:t>     We affirm our common determination to </a:t>
            </a:r>
            <a:r>
              <a:rPr lang="en-US" sz="2400" b="1" dirty="0"/>
              <a:t>create conditions and steps </a:t>
            </a:r>
            <a:r>
              <a:rPr lang="en-US" sz="2400" dirty="0"/>
              <a:t>necessary for the total elimination of nuclear weapons from the world.</a:t>
            </a:r>
          </a:p>
          <a:p>
            <a:r>
              <a:rPr lang="en-US" sz="2400" dirty="0"/>
              <a:t>     We must never resign ourselves to the idea that nuclear weapons are here to stay.</a:t>
            </a:r>
          </a:p>
        </p:txBody>
      </p:sp>
      <p:sp>
        <p:nvSpPr>
          <p:cNvPr id="2" name="TextBox 1"/>
          <p:cNvSpPr txBox="1"/>
          <p:nvPr/>
        </p:nvSpPr>
        <p:spPr>
          <a:xfrm>
            <a:off x="381000" y="2133600"/>
            <a:ext cx="3276600" cy="369332"/>
          </a:xfrm>
          <a:prstGeom prst="rect">
            <a:avLst/>
          </a:prstGeom>
          <a:noFill/>
        </p:spPr>
        <p:txBody>
          <a:bodyPr wrap="square" rtlCol="0">
            <a:spAutoFit/>
          </a:bodyPr>
          <a:lstStyle/>
          <a:p>
            <a:r>
              <a:rPr lang="en-US" dirty="0"/>
              <a:t>A </a:t>
            </a: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57200" y="2058955"/>
            <a:ext cx="2743200" cy="4311888"/>
          </a:xfrm>
          <a:prstGeom prst="rect">
            <a:avLst/>
          </a:prstGeom>
        </p:spPr>
      </p:pic>
    </p:spTree>
    <p:extLst>
      <p:ext uri="{BB962C8B-B14F-4D97-AF65-F5344CB8AC3E}">
        <p14:creationId xmlns:p14="http://schemas.microsoft.com/office/powerpoint/2010/main" val="371851890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28600" y="1066800"/>
            <a:ext cx="8610600" cy="5570756"/>
          </a:xfrm>
          <a:prstGeom prst="rect">
            <a:avLst/>
          </a:prstGeom>
          <a:noFill/>
        </p:spPr>
        <p:txBody>
          <a:bodyPr wrap="square" rtlCol="0">
            <a:spAutoFit/>
          </a:bodyPr>
          <a:lstStyle/>
          <a:p>
            <a:r>
              <a:rPr lang="en-US" sz="2800" dirty="0"/>
              <a:t>         About a decade ago, ~2008, scientists, motivated by concern about nuclear risk, reopened the inquiry into the climate effects of nuclear war. </a:t>
            </a:r>
            <a:r>
              <a:rPr lang="en-US" sz="3600" i="1" dirty="0"/>
              <a:t>This time the climate model and computer resources available had improved enormously since the 1980’s.</a:t>
            </a:r>
          </a:p>
          <a:p>
            <a:r>
              <a:rPr lang="en-US" sz="2800" dirty="0"/>
              <a:t>        </a:t>
            </a:r>
          </a:p>
          <a:p>
            <a:r>
              <a:rPr lang="en-US" sz="2800" dirty="0"/>
              <a:t>The results showed that the early concerns about nuclear winter had been greatly underestimated.</a:t>
            </a:r>
          </a:p>
          <a:p>
            <a:endParaRPr lang="en-US" sz="1600" dirty="0"/>
          </a:p>
          <a:p>
            <a:pPr algn="ctr"/>
            <a:r>
              <a:rPr lang="en-US" sz="4000" b="1" dirty="0"/>
              <a:t>Any country initiating a nuclear war would literally be committing suicide.</a:t>
            </a:r>
          </a:p>
        </p:txBody>
      </p:sp>
      <p:sp>
        <p:nvSpPr>
          <p:cNvPr id="3" name="TextBox 2"/>
          <p:cNvSpPr txBox="1"/>
          <p:nvPr/>
        </p:nvSpPr>
        <p:spPr>
          <a:xfrm>
            <a:off x="228600" y="206192"/>
            <a:ext cx="8686800" cy="769441"/>
          </a:xfrm>
          <a:prstGeom prst="rect">
            <a:avLst/>
          </a:prstGeom>
          <a:noFill/>
        </p:spPr>
        <p:txBody>
          <a:bodyPr wrap="square" rtlCol="0">
            <a:spAutoFit/>
          </a:bodyPr>
          <a:lstStyle/>
          <a:p>
            <a:r>
              <a:rPr lang="en-US" sz="4400" b="1" dirty="0"/>
              <a:t>Improved Nuclear Risk Assessment </a:t>
            </a:r>
          </a:p>
        </p:txBody>
      </p:sp>
    </p:spTree>
    <p:extLst>
      <p:ext uri="{BB962C8B-B14F-4D97-AF65-F5344CB8AC3E}">
        <p14:creationId xmlns:p14="http://schemas.microsoft.com/office/powerpoint/2010/main" val="231510269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US , first to make and use atomic weapons. . . . then lie about them</a:t>
            </a:r>
          </a:p>
        </p:txBody>
      </p:sp>
      <p:sp>
        <p:nvSpPr>
          <p:cNvPr id="4" name="Text Placeholder 3"/>
          <p:cNvSpPr>
            <a:spLocks noGrp="1"/>
          </p:cNvSpPr>
          <p:nvPr>
            <p:ph type="body" idx="1"/>
          </p:nvPr>
        </p:nvSpPr>
        <p:spPr>
          <a:xfrm>
            <a:off x="457200" y="1535113"/>
            <a:ext cx="4495800" cy="639762"/>
          </a:xfrm>
        </p:spPr>
        <p:txBody>
          <a:bodyPr/>
          <a:lstStyle/>
          <a:p>
            <a:r>
              <a:rPr lang="en-US" dirty="0"/>
              <a:t>Hiroshima      </a:t>
            </a:r>
            <a:r>
              <a:rPr lang="en-US" b="0" dirty="0"/>
              <a:t>Aug 6</a:t>
            </a:r>
            <a:r>
              <a:rPr lang="en-US" b="0" baseline="30000" dirty="0"/>
              <a:t>th</a:t>
            </a:r>
            <a:r>
              <a:rPr lang="en-US" b="0" dirty="0"/>
              <a:t>           </a:t>
            </a:r>
            <a:r>
              <a:rPr lang="en-US" sz="3200" b="0" dirty="0"/>
              <a:t>1945</a:t>
            </a:r>
          </a:p>
        </p:txBody>
      </p:sp>
      <p:pic>
        <p:nvPicPr>
          <p:cNvPr id="3" name="Content Placeholder 2"/>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315822" y="2667000"/>
            <a:ext cx="3794695" cy="3429000"/>
          </a:xfrm>
        </p:spPr>
      </p:pic>
      <p:sp>
        <p:nvSpPr>
          <p:cNvPr id="6" name="Text Placeholder 5"/>
          <p:cNvSpPr>
            <a:spLocks noGrp="1"/>
          </p:cNvSpPr>
          <p:nvPr>
            <p:ph type="body" sz="quarter" idx="3"/>
          </p:nvPr>
        </p:nvSpPr>
        <p:spPr/>
        <p:txBody>
          <a:bodyPr/>
          <a:lstStyle/>
          <a:p>
            <a:r>
              <a:rPr lang="en-US" dirty="0"/>
              <a:t>        Nagasaki       </a:t>
            </a:r>
            <a:r>
              <a:rPr lang="en-US" b="0" dirty="0"/>
              <a:t>Aug. 9</a:t>
            </a:r>
            <a:r>
              <a:rPr lang="en-US" b="0" baseline="30000" dirty="0"/>
              <a:t>th</a:t>
            </a:r>
            <a:r>
              <a:rPr lang="en-US" b="0" dirty="0"/>
              <a:t> </a:t>
            </a:r>
          </a:p>
        </p:txBody>
      </p:sp>
      <p:pic>
        <p:nvPicPr>
          <p:cNvPr id="8" name="Content Placeholder 7"/>
          <p:cNvPicPr>
            <a:picLocks noGrp="1" noChangeAspect="1"/>
          </p:cNvPicPr>
          <p:nvPr>
            <p:ph sz="quarter" idx="4"/>
          </p:nvPr>
        </p:nvPicPr>
        <p:blipFill>
          <a:blip r:embed="rId4">
            <a:extLst>
              <a:ext uri="{28A0092B-C50C-407E-A947-70E740481C1C}">
                <a14:useLocalDpi xmlns:a14="http://schemas.microsoft.com/office/drawing/2010/main" val="0"/>
              </a:ext>
            </a:extLst>
          </a:blip>
          <a:stretch>
            <a:fillRect/>
          </a:stretch>
        </p:blipFill>
        <p:spPr>
          <a:xfrm>
            <a:off x="4724399" y="2590800"/>
            <a:ext cx="3793067" cy="3505200"/>
          </a:xfrm>
        </p:spPr>
      </p:pic>
    </p:spTree>
    <p:extLst>
      <p:ext uri="{BB962C8B-B14F-4D97-AF65-F5344CB8AC3E}">
        <p14:creationId xmlns:p14="http://schemas.microsoft.com/office/powerpoint/2010/main" val="365455025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A war-fighting strategy using nuclear weapons has been put into place.</a:t>
            </a: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34043" y="2004219"/>
            <a:ext cx="3886200" cy="2971800"/>
          </a:xfrm>
          <a:prstGeom prst="rect">
            <a:avLst/>
          </a:prstGeom>
        </p:spPr>
      </p:pic>
      <p:sp>
        <p:nvSpPr>
          <p:cNvPr id="4" name="TextBox 3"/>
          <p:cNvSpPr txBox="1"/>
          <p:nvPr/>
        </p:nvSpPr>
        <p:spPr>
          <a:xfrm>
            <a:off x="4271840" y="1600200"/>
            <a:ext cx="4724400" cy="4401205"/>
          </a:xfrm>
          <a:prstGeom prst="rect">
            <a:avLst/>
          </a:prstGeom>
          <a:noFill/>
        </p:spPr>
        <p:txBody>
          <a:bodyPr wrap="square" rtlCol="0">
            <a:spAutoFit/>
          </a:bodyPr>
          <a:lstStyle/>
          <a:p>
            <a:r>
              <a:rPr lang="en-US" sz="2800" dirty="0"/>
              <a:t>      I worry especially over  military thinking that focuses on the strategic potential of “small”, low-yield, “tactical” nuclear weapons.</a:t>
            </a:r>
          </a:p>
          <a:p>
            <a:r>
              <a:rPr lang="en-US" sz="2800" dirty="0"/>
              <a:t>      Nuclear weapons are no longer just for deterrence but have become entrenched in the military doctrines of the major powers.</a:t>
            </a:r>
          </a:p>
        </p:txBody>
      </p:sp>
      <p:sp>
        <p:nvSpPr>
          <p:cNvPr id="5" name="TextBox 4"/>
          <p:cNvSpPr txBox="1"/>
          <p:nvPr/>
        </p:nvSpPr>
        <p:spPr>
          <a:xfrm>
            <a:off x="647298" y="5239434"/>
            <a:ext cx="3435246" cy="646331"/>
          </a:xfrm>
          <a:prstGeom prst="rect">
            <a:avLst/>
          </a:prstGeom>
          <a:noFill/>
        </p:spPr>
        <p:txBody>
          <a:bodyPr wrap="square" rtlCol="0">
            <a:spAutoFit/>
          </a:bodyPr>
          <a:lstStyle/>
          <a:p>
            <a:r>
              <a:rPr lang="en-US" dirty="0"/>
              <a:t>Archbishop </a:t>
            </a:r>
            <a:r>
              <a:rPr lang="en-US" dirty="0" err="1"/>
              <a:t>Celestino</a:t>
            </a:r>
            <a:r>
              <a:rPr lang="en-US" dirty="0"/>
              <a:t> </a:t>
            </a:r>
            <a:r>
              <a:rPr lang="en-US" dirty="0" err="1"/>
              <a:t>Migliore</a:t>
            </a:r>
            <a:endParaRPr lang="en-US" dirty="0"/>
          </a:p>
          <a:p>
            <a:r>
              <a:rPr lang="en-US" dirty="0"/>
              <a:t>UN observer for the Holy See</a:t>
            </a:r>
          </a:p>
        </p:txBody>
      </p:sp>
    </p:spTree>
    <p:extLst>
      <p:ext uri="{BB962C8B-B14F-4D97-AF65-F5344CB8AC3E}">
        <p14:creationId xmlns:p14="http://schemas.microsoft.com/office/powerpoint/2010/main" val="412183290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52400" y="156927"/>
            <a:ext cx="4419600" cy="1200329"/>
          </a:xfrm>
          <a:prstGeom prst="rect">
            <a:avLst/>
          </a:prstGeom>
          <a:noFill/>
        </p:spPr>
        <p:txBody>
          <a:bodyPr wrap="square" rtlCol="0">
            <a:spAutoFit/>
          </a:bodyPr>
          <a:lstStyle/>
          <a:p>
            <a:r>
              <a:rPr lang="en-US" sz="3600" b="1" dirty="0"/>
              <a:t>U.S. Nuclear Posture</a:t>
            </a:r>
          </a:p>
          <a:p>
            <a:r>
              <a:rPr lang="en-US" sz="3600" b="1" dirty="0"/>
              <a:t>Review    2018</a:t>
            </a:r>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800600" y="304800"/>
            <a:ext cx="3962400" cy="2191128"/>
          </a:xfrm>
          <a:prstGeom prst="rect">
            <a:avLst/>
          </a:prstGeom>
        </p:spPr>
      </p:pic>
      <p:sp>
        <p:nvSpPr>
          <p:cNvPr id="4" name="TextBox 3"/>
          <p:cNvSpPr txBox="1"/>
          <p:nvPr/>
        </p:nvSpPr>
        <p:spPr>
          <a:xfrm>
            <a:off x="228600" y="1400364"/>
            <a:ext cx="4495800" cy="954107"/>
          </a:xfrm>
          <a:prstGeom prst="rect">
            <a:avLst/>
          </a:prstGeom>
          <a:noFill/>
        </p:spPr>
        <p:txBody>
          <a:bodyPr wrap="square" rtlCol="0">
            <a:spAutoFit/>
          </a:bodyPr>
          <a:lstStyle/>
          <a:p>
            <a:r>
              <a:rPr lang="en-US" sz="2800" dirty="0"/>
              <a:t>A declassified summary of the nation’s nuclear strategy.</a:t>
            </a:r>
          </a:p>
        </p:txBody>
      </p:sp>
      <p:sp>
        <p:nvSpPr>
          <p:cNvPr id="5" name="TextBox 4"/>
          <p:cNvSpPr txBox="1"/>
          <p:nvPr/>
        </p:nvSpPr>
        <p:spPr>
          <a:xfrm>
            <a:off x="452673" y="2667000"/>
            <a:ext cx="7772400" cy="4524315"/>
          </a:xfrm>
          <a:prstGeom prst="rect">
            <a:avLst/>
          </a:prstGeom>
          <a:noFill/>
        </p:spPr>
        <p:txBody>
          <a:bodyPr wrap="square" rtlCol="0">
            <a:spAutoFit/>
          </a:bodyPr>
          <a:lstStyle/>
          <a:p>
            <a:r>
              <a:rPr lang="en-US" sz="2800" dirty="0"/>
              <a:t>Development of smaller and more usable nuclear weapons to give the president more flexible options. </a:t>
            </a:r>
          </a:p>
          <a:p>
            <a:endParaRPr lang="en-US" sz="2800" dirty="0"/>
          </a:p>
          <a:p>
            <a:r>
              <a:rPr lang="en-US" sz="2800" dirty="0"/>
              <a:t>Lowering the threshold at which nuclear weapons might actually be used.</a:t>
            </a:r>
          </a:p>
          <a:p>
            <a:endParaRPr lang="en-US" sz="2800" dirty="0"/>
          </a:p>
          <a:p>
            <a:r>
              <a:rPr lang="en-US" sz="2800" dirty="0"/>
              <a:t>Opening the possibility of a </a:t>
            </a:r>
            <a:r>
              <a:rPr lang="en-US" sz="2800" b="1" u="sng" dirty="0"/>
              <a:t>nuclear response </a:t>
            </a:r>
            <a:r>
              <a:rPr lang="en-US" sz="2800" dirty="0"/>
              <a:t>to a non-nuclear attack on military communications systems, or other attacks.</a:t>
            </a:r>
          </a:p>
          <a:p>
            <a:endParaRPr lang="en-US" dirty="0"/>
          </a:p>
          <a:p>
            <a:endParaRPr lang="en-US" dirty="0"/>
          </a:p>
        </p:txBody>
      </p:sp>
    </p:spTree>
    <p:extLst>
      <p:ext uri="{BB962C8B-B14F-4D97-AF65-F5344CB8AC3E}">
        <p14:creationId xmlns:p14="http://schemas.microsoft.com/office/powerpoint/2010/main" val="345731735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93914" y="76200"/>
            <a:ext cx="8229600" cy="1143000"/>
          </a:xfrm>
        </p:spPr>
        <p:txBody>
          <a:bodyPr>
            <a:normAutofit/>
          </a:bodyPr>
          <a:lstStyle/>
          <a:p>
            <a:r>
              <a:rPr lang="en-US" u="sng" dirty="0"/>
              <a:t>Nuclear States have </a:t>
            </a:r>
            <a:r>
              <a:rPr lang="en-US" u="sng" dirty="0" err="1"/>
              <a:t>backslided</a:t>
            </a:r>
            <a:r>
              <a:rPr lang="en-US" u="sng" dirty="0"/>
              <a:t>!</a:t>
            </a: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04800" y="2808392"/>
            <a:ext cx="3540760" cy="2244144"/>
          </a:xfrm>
          <a:prstGeom prst="rect">
            <a:avLst/>
          </a:prstGeom>
        </p:spPr>
      </p:pic>
      <p:sp>
        <p:nvSpPr>
          <p:cNvPr id="4" name="TextBox 3"/>
          <p:cNvSpPr txBox="1"/>
          <p:nvPr/>
        </p:nvSpPr>
        <p:spPr>
          <a:xfrm>
            <a:off x="313165" y="5052536"/>
            <a:ext cx="3540760" cy="584775"/>
          </a:xfrm>
          <a:prstGeom prst="rect">
            <a:avLst/>
          </a:prstGeom>
          <a:noFill/>
        </p:spPr>
        <p:txBody>
          <a:bodyPr wrap="square" rtlCol="0">
            <a:spAutoFit/>
          </a:bodyPr>
          <a:lstStyle/>
          <a:p>
            <a:pPr algn="ctr"/>
            <a:r>
              <a:rPr lang="en-US" sz="1600" dirty="0"/>
              <a:t>Gerard Powers, Kroc Institute, </a:t>
            </a:r>
          </a:p>
          <a:p>
            <a:pPr algn="ctr"/>
            <a:r>
              <a:rPr lang="en-US" sz="1600" dirty="0"/>
              <a:t>Notre Dame University</a:t>
            </a:r>
          </a:p>
        </p:txBody>
      </p:sp>
      <p:sp>
        <p:nvSpPr>
          <p:cNvPr id="5" name="TextBox 4"/>
          <p:cNvSpPr txBox="1"/>
          <p:nvPr/>
        </p:nvSpPr>
        <p:spPr>
          <a:xfrm>
            <a:off x="299529" y="869400"/>
            <a:ext cx="8229600" cy="1938992"/>
          </a:xfrm>
          <a:prstGeom prst="rect">
            <a:avLst/>
          </a:prstGeom>
          <a:noFill/>
        </p:spPr>
        <p:txBody>
          <a:bodyPr wrap="square" rtlCol="0">
            <a:spAutoFit/>
          </a:bodyPr>
          <a:lstStyle/>
          <a:p>
            <a:r>
              <a:rPr lang="en-US" sz="2400" dirty="0"/>
              <a:t>In Rome there is a well-founded concern that the United States and other nuclear powers have failed on disarming the world of nuclear weapons at the end of the Cold War – an historic missed opportunity.  The Holy see has made the judgment that much more progress should have been made</a:t>
            </a:r>
            <a:r>
              <a:rPr lang="en-US" sz="1600" dirty="0"/>
              <a:t>.</a:t>
            </a:r>
          </a:p>
        </p:txBody>
      </p:sp>
      <p:sp>
        <p:nvSpPr>
          <p:cNvPr id="6" name="TextBox 5"/>
          <p:cNvSpPr txBox="1"/>
          <p:nvPr/>
        </p:nvSpPr>
        <p:spPr>
          <a:xfrm>
            <a:off x="4408714" y="2895600"/>
            <a:ext cx="4430486" cy="2062103"/>
          </a:xfrm>
          <a:prstGeom prst="rect">
            <a:avLst/>
          </a:prstGeom>
          <a:noFill/>
        </p:spPr>
        <p:txBody>
          <a:bodyPr wrap="square" rtlCol="0">
            <a:spAutoFit/>
          </a:bodyPr>
          <a:lstStyle/>
          <a:p>
            <a:pPr algn="ctr"/>
            <a:r>
              <a:rPr lang="en-US" sz="3200" b="1" dirty="0"/>
              <a:t>The Vatican is shaping an alternative vision of what is possible over the long term.</a:t>
            </a:r>
          </a:p>
        </p:txBody>
      </p:sp>
      <p:sp>
        <p:nvSpPr>
          <p:cNvPr id="7" name="TextBox 6">
            <a:extLst>
              <a:ext uri="{FF2B5EF4-FFF2-40B4-BE49-F238E27FC236}">
                <a16:creationId xmlns:a16="http://schemas.microsoft.com/office/drawing/2014/main" id="{1446EF37-65A3-496E-92A6-6140D8786B09}"/>
              </a:ext>
            </a:extLst>
          </p:cNvPr>
          <p:cNvSpPr txBox="1"/>
          <p:nvPr/>
        </p:nvSpPr>
        <p:spPr>
          <a:xfrm>
            <a:off x="2095500" y="5987772"/>
            <a:ext cx="4953000" cy="646331"/>
          </a:xfrm>
          <a:prstGeom prst="rect">
            <a:avLst/>
          </a:prstGeom>
          <a:noFill/>
        </p:spPr>
        <p:txBody>
          <a:bodyPr wrap="square" rtlCol="0">
            <a:spAutoFit/>
          </a:bodyPr>
          <a:lstStyle/>
          <a:p>
            <a:r>
              <a:rPr lang="en-US"/>
              <a:t>We need to reach out to try to develop some ties between Pax Christi MI and the Kroc center at UND</a:t>
            </a:r>
            <a:endParaRPr lang="en-US" dirty="0"/>
          </a:p>
        </p:txBody>
      </p:sp>
    </p:spTree>
    <p:extLst>
      <p:ext uri="{BB962C8B-B14F-4D97-AF65-F5344CB8AC3E}">
        <p14:creationId xmlns:p14="http://schemas.microsoft.com/office/powerpoint/2010/main" val="58609968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Nuclear Threat Grows as </a:t>
            </a:r>
            <a:br>
              <a:rPr lang="en-US" dirty="0"/>
            </a:br>
            <a:r>
              <a:rPr lang="en-US" dirty="0"/>
              <a:t>US withdraws from INF Treaty</a:t>
            </a:r>
          </a:p>
        </p:txBody>
      </p:sp>
      <p:sp>
        <p:nvSpPr>
          <p:cNvPr id="3" name="TextBox 2"/>
          <p:cNvSpPr txBox="1"/>
          <p:nvPr/>
        </p:nvSpPr>
        <p:spPr>
          <a:xfrm>
            <a:off x="474133" y="1676400"/>
            <a:ext cx="4021667" cy="4647426"/>
          </a:xfrm>
          <a:prstGeom prst="rect">
            <a:avLst/>
          </a:prstGeom>
          <a:noFill/>
        </p:spPr>
        <p:txBody>
          <a:bodyPr wrap="square" rtlCol="0">
            <a:spAutoFit/>
          </a:bodyPr>
          <a:lstStyle/>
          <a:p>
            <a:r>
              <a:rPr lang="en-US" dirty="0"/>
              <a:t>      </a:t>
            </a:r>
            <a:r>
              <a:rPr lang="en-US" sz="2000" dirty="0"/>
              <a:t>The </a:t>
            </a:r>
            <a:r>
              <a:rPr lang="en-US" sz="2000" b="1" dirty="0"/>
              <a:t>Intermediate-Range</a:t>
            </a:r>
            <a:r>
              <a:rPr lang="en-US" sz="2000" dirty="0"/>
              <a:t> </a:t>
            </a:r>
            <a:r>
              <a:rPr lang="en-US" sz="2000" b="1" dirty="0"/>
              <a:t>Nuclear Forces Treaty </a:t>
            </a:r>
            <a:r>
              <a:rPr lang="en-US" sz="2000" dirty="0"/>
              <a:t>was signed by the US </a:t>
            </a:r>
          </a:p>
          <a:p>
            <a:r>
              <a:rPr lang="en-US" sz="2000" dirty="0"/>
              <a:t>and Russia in 1987.</a:t>
            </a:r>
          </a:p>
          <a:p>
            <a:r>
              <a:rPr lang="en-US" sz="2000" dirty="0"/>
              <a:t>      It lead to the elimination of </a:t>
            </a:r>
          </a:p>
          <a:p>
            <a:r>
              <a:rPr lang="en-US" sz="2000" dirty="0"/>
              <a:t>nuclear and non-nuclear ground-launched ballistic and cruise missiles with range of  ~300 to 400 mi.</a:t>
            </a:r>
          </a:p>
          <a:p>
            <a:r>
              <a:rPr lang="en-US" sz="2000" dirty="0"/>
              <a:t>      Both countries have been </a:t>
            </a:r>
          </a:p>
          <a:p>
            <a:r>
              <a:rPr lang="en-US" sz="2000" dirty="0"/>
              <a:t>fudging on it,</a:t>
            </a:r>
          </a:p>
          <a:p>
            <a:endParaRPr lang="en-US" sz="1600" dirty="0"/>
          </a:p>
          <a:p>
            <a:r>
              <a:rPr lang="en-US" sz="2000" dirty="0"/>
              <a:t>       </a:t>
            </a:r>
            <a:r>
              <a:rPr lang="en-US" sz="2000" b="1" dirty="0"/>
              <a:t>But the US has now pulled out entirely, on Feb 2</a:t>
            </a:r>
            <a:r>
              <a:rPr lang="en-US" sz="2000" b="1" baseline="30000" dirty="0"/>
              <a:t>nd,</a:t>
            </a:r>
            <a:r>
              <a:rPr lang="en-US" sz="2000" b="1" dirty="0"/>
              <a:t> 2019. </a:t>
            </a:r>
          </a:p>
          <a:p>
            <a:r>
              <a:rPr lang="en-US" sz="2000" dirty="0"/>
              <a:t>    </a:t>
            </a:r>
          </a:p>
          <a:p>
            <a:r>
              <a:rPr lang="en-US" sz="2000" dirty="0"/>
              <a:t>  So this takes the gloves off. </a:t>
            </a:r>
          </a:p>
          <a:p>
            <a:r>
              <a:rPr lang="en-US" sz="2000" dirty="0"/>
              <a:t>                        Now anything goes!</a:t>
            </a:r>
          </a:p>
        </p:txBody>
      </p:sp>
      <p:sp>
        <p:nvSpPr>
          <p:cNvPr id="5" name="TextBox 4"/>
          <p:cNvSpPr txBox="1"/>
          <p:nvPr/>
        </p:nvSpPr>
        <p:spPr>
          <a:xfrm>
            <a:off x="4648200" y="1862667"/>
            <a:ext cx="4419600" cy="4062651"/>
          </a:xfrm>
          <a:prstGeom prst="rect">
            <a:avLst/>
          </a:prstGeom>
          <a:noFill/>
        </p:spPr>
        <p:txBody>
          <a:bodyPr wrap="square" rtlCol="0">
            <a:spAutoFit/>
          </a:bodyPr>
          <a:lstStyle/>
          <a:p>
            <a:r>
              <a:rPr lang="en-US" dirty="0"/>
              <a:t>        </a:t>
            </a:r>
            <a:r>
              <a:rPr lang="en-US" sz="2000" dirty="0"/>
              <a:t>The </a:t>
            </a:r>
            <a:r>
              <a:rPr lang="en-US" sz="2000" b="1" dirty="0"/>
              <a:t>‘Doomsday Clock’ </a:t>
            </a:r>
            <a:r>
              <a:rPr lang="en-US" sz="2000" dirty="0"/>
              <a:t>of the </a:t>
            </a:r>
          </a:p>
          <a:p>
            <a:r>
              <a:rPr lang="en-US" sz="2000" dirty="0"/>
              <a:t>Bulletin of the Atomic Scientists is</a:t>
            </a:r>
          </a:p>
          <a:p>
            <a:r>
              <a:rPr lang="en-US" sz="2000" dirty="0"/>
              <a:t>reading Two Minutes to Midnight, 2019.</a:t>
            </a:r>
          </a:p>
          <a:p>
            <a:endParaRPr lang="en-US" sz="2000" dirty="0"/>
          </a:p>
          <a:p>
            <a:r>
              <a:rPr lang="en-US" sz="2000" dirty="0"/>
              <a:t>       </a:t>
            </a:r>
            <a:r>
              <a:rPr lang="en-US" sz="2000" b="1" dirty="0"/>
              <a:t>Concerns go well beyond nuclear weapons: </a:t>
            </a:r>
          </a:p>
          <a:p>
            <a:r>
              <a:rPr lang="en-US" sz="2000" dirty="0"/>
              <a:t>     Low-yield mini-nukes, precision- guided munitions, AI-enabled fully autonomous weapons, advanced cruise missiles, new missile defense systems, expanding into space and cyber domains</a:t>
            </a:r>
          </a:p>
          <a:p>
            <a:r>
              <a:rPr lang="en-US" sz="2000" dirty="0"/>
              <a:t>and hypersonic weapons.</a:t>
            </a:r>
          </a:p>
          <a:p>
            <a:endParaRPr lang="en-US" dirty="0"/>
          </a:p>
        </p:txBody>
      </p:sp>
    </p:spTree>
    <p:extLst>
      <p:ext uri="{BB962C8B-B14F-4D97-AF65-F5344CB8AC3E}">
        <p14:creationId xmlns:p14="http://schemas.microsoft.com/office/powerpoint/2010/main" val="27843105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An Entirely </a:t>
            </a:r>
            <a:r>
              <a:rPr lang="en-US"/>
              <a:t>New Nuclear Arms Race</a:t>
            </a:r>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81000" y="1219200"/>
            <a:ext cx="3287306" cy="2133600"/>
          </a:xfrm>
          <a:prstGeom prst="rect">
            <a:avLst/>
          </a:prstGeom>
        </p:spPr>
      </p:pic>
      <p:sp>
        <p:nvSpPr>
          <p:cNvPr id="5" name="TextBox 4"/>
          <p:cNvSpPr txBox="1"/>
          <p:nvPr/>
        </p:nvSpPr>
        <p:spPr>
          <a:xfrm>
            <a:off x="3916378" y="1316504"/>
            <a:ext cx="4495800" cy="1938992"/>
          </a:xfrm>
          <a:prstGeom prst="rect">
            <a:avLst/>
          </a:prstGeom>
          <a:noFill/>
        </p:spPr>
        <p:txBody>
          <a:bodyPr wrap="square" rtlCol="0">
            <a:spAutoFit/>
          </a:bodyPr>
          <a:lstStyle/>
          <a:p>
            <a:r>
              <a:rPr lang="en-US" sz="2000" dirty="0"/>
              <a:t>The United States plans to commit more than  $1 trillion over the next decade replacing  and modernizing and improving the U.S. nuclear arsenal.</a:t>
            </a:r>
          </a:p>
          <a:p>
            <a:r>
              <a:rPr lang="en-US" sz="2000" dirty="0"/>
              <a:t>This is a blueprint for extending U.S. nuclear domination far into the future</a:t>
            </a:r>
          </a:p>
        </p:txBody>
      </p:sp>
      <p:sp>
        <p:nvSpPr>
          <p:cNvPr id="6" name="TextBox 5"/>
          <p:cNvSpPr txBox="1"/>
          <p:nvPr/>
        </p:nvSpPr>
        <p:spPr>
          <a:xfrm>
            <a:off x="457200" y="3505200"/>
            <a:ext cx="8305800" cy="2677656"/>
          </a:xfrm>
          <a:prstGeom prst="rect">
            <a:avLst/>
          </a:prstGeom>
          <a:noFill/>
        </p:spPr>
        <p:txBody>
          <a:bodyPr wrap="square" rtlCol="0">
            <a:spAutoFit/>
          </a:bodyPr>
          <a:lstStyle/>
          <a:p>
            <a:pPr marL="457200" indent="-457200">
              <a:buFont typeface="Arial" panose="020B0604020202020204" pitchFamily="34" charset="0"/>
              <a:buChar char="•"/>
            </a:pPr>
            <a:r>
              <a:rPr lang="en-US" sz="2800" dirty="0"/>
              <a:t>Fleet of new B21 Raider strategic bombers</a:t>
            </a:r>
          </a:p>
          <a:p>
            <a:pPr marL="457200" indent="-457200">
              <a:buFont typeface="Arial" panose="020B0604020202020204" pitchFamily="34" charset="0"/>
              <a:buChar char="•"/>
            </a:pPr>
            <a:r>
              <a:rPr lang="en-US" sz="2800" dirty="0"/>
              <a:t>Dozen Columbia-class missile launching submarines</a:t>
            </a:r>
          </a:p>
          <a:p>
            <a:pPr marL="457200" indent="-457200">
              <a:buFont typeface="Arial" panose="020B0604020202020204" pitchFamily="34" charset="0"/>
              <a:buChar char="•"/>
            </a:pPr>
            <a:r>
              <a:rPr lang="en-US" sz="2800" dirty="0"/>
              <a:t>New ground based missiles to replace Minuteman III</a:t>
            </a:r>
          </a:p>
          <a:p>
            <a:r>
              <a:rPr lang="en-US" sz="2800" dirty="0"/>
              <a:t>       ICBMs</a:t>
            </a:r>
          </a:p>
          <a:p>
            <a:pPr marL="457200" indent="-457200">
              <a:buFont typeface="Arial" panose="020B0604020202020204" pitchFamily="34" charset="0"/>
              <a:buChar char="•"/>
            </a:pPr>
            <a:r>
              <a:rPr lang="en-US" sz="2800" dirty="0"/>
              <a:t>New family of cruise missiles designed to penetrate</a:t>
            </a:r>
          </a:p>
          <a:p>
            <a:r>
              <a:rPr lang="en-US" sz="2800" dirty="0"/>
              <a:t>      and survive advanced, integrated air defense</a:t>
            </a:r>
          </a:p>
        </p:txBody>
      </p:sp>
    </p:spTree>
    <p:extLst>
      <p:ext uri="{BB962C8B-B14F-4D97-AF65-F5344CB8AC3E}">
        <p14:creationId xmlns:p14="http://schemas.microsoft.com/office/powerpoint/2010/main" val="110417618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2762" y="14654"/>
            <a:ext cx="8229600" cy="1143000"/>
          </a:xfrm>
        </p:spPr>
        <p:txBody>
          <a:bodyPr/>
          <a:lstStyle/>
          <a:p>
            <a:r>
              <a:rPr lang="en-US" dirty="0"/>
              <a:t>U.S. Nuclear TRIAD</a:t>
            </a:r>
          </a:p>
        </p:txBody>
      </p:sp>
      <p:pic>
        <p:nvPicPr>
          <p:cNvPr id="5" name="Content Placeholder 4"/>
          <p:cNvPicPr>
            <a:picLocks noGrp="1" noChangeAspect="1"/>
          </p:cNvPicPr>
          <p:nvPr>
            <p:ph sz="half" idx="1"/>
          </p:nvPr>
        </p:nvPicPr>
        <p:blipFill>
          <a:blip r:embed="rId3">
            <a:extLst>
              <a:ext uri="{28A0092B-C50C-407E-A947-70E740481C1C}">
                <a14:useLocalDpi xmlns:a14="http://schemas.microsoft.com/office/drawing/2010/main" val="0"/>
              </a:ext>
            </a:extLst>
          </a:blip>
          <a:stretch>
            <a:fillRect/>
          </a:stretch>
        </p:blipFill>
        <p:spPr>
          <a:xfrm>
            <a:off x="695425" y="914401"/>
            <a:ext cx="2885975" cy="2445606"/>
          </a:xfrm>
        </p:spPr>
      </p:pic>
      <p:pic>
        <p:nvPicPr>
          <p:cNvPr id="3" name="Content Placeholder 2"/>
          <p:cNvPicPr>
            <a:picLocks noGrp="1" noChangeAspect="1"/>
          </p:cNvPicPr>
          <p:nvPr>
            <p:ph sz="half" idx="2"/>
          </p:nvPr>
        </p:nvPicPr>
        <p:blipFill>
          <a:blip r:embed="rId4">
            <a:extLst>
              <a:ext uri="{28A0092B-C50C-407E-A947-70E740481C1C}">
                <a14:useLocalDpi xmlns:a14="http://schemas.microsoft.com/office/drawing/2010/main" val="0"/>
              </a:ext>
            </a:extLst>
          </a:blip>
          <a:stretch>
            <a:fillRect/>
          </a:stretch>
        </p:blipFill>
        <p:spPr>
          <a:xfrm>
            <a:off x="5208471" y="882378"/>
            <a:ext cx="2667000" cy="2461846"/>
          </a:xfrm>
        </p:spPr>
      </p:pic>
      <p:pic>
        <p:nvPicPr>
          <p:cNvPr id="6" name="Picture 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133600" y="3463739"/>
            <a:ext cx="4560169" cy="1641661"/>
          </a:xfrm>
          <a:prstGeom prst="rect">
            <a:avLst/>
          </a:prstGeom>
        </p:spPr>
      </p:pic>
      <p:sp>
        <p:nvSpPr>
          <p:cNvPr id="7" name="TextBox 6">
            <a:extLst>
              <a:ext uri="{FF2B5EF4-FFF2-40B4-BE49-F238E27FC236}">
                <a16:creationId xmlns:a16="http://schemas.microsoft.com/office/drawing/2014/main" id="{4C3FADDA-D58B-4D22-BE72-8A86C3E09170}"/>
              </a:ext>
            </a:extLst>
          </p:cNvPr>
          <p:cNvSpPr txBox="1"/>
          <p:nvPr/>
        </p:nvSpPr>
        <p:spPr>
          <a:xfrm>
            <a:off x="152400" y="5165063"/>
            <a:ext cx="8839200" cy="1754326"/>
          </a:xfrm>
          <a:prstGeom prst="rect">
            <a:avLst/>
          </a:prstGeom>
          <a:noFill/>
        </p:spPr>
        <p:txBody>
          <a:bodyPr wrap="square" rtlCol="0">
            <a:spAutoFit/>
          </a:bodyPr>
          <a:lstStyle/>
          <a:p>
            <a:r>
              <a:rPr lang="en-US" dirty="0"/>
              <a:t>Supersonic Bombers, B21’s.  Flown recently over N. Korea as a threat.  </a:t>
            </a:r>
          </a:p>
          <a:p>
            <a:r>
              <a:rPr lang="en-US" dirty="0"/>
              <a:t>ICBM fields – across half a dozen Midwestern States, with ~ 400 active silos.</a:t>
            </a:r>
          </a:p>
          <a:p>
            <a:r>
              <a:rPr lang="en-US" dirty="0"/>
              <a:t>Ohio class Nuclear Sub (we have 18), each could destroy an entire country, each carries 24 Trident III missile, with potentially 10 </a:t>
            </a:r>
            <a:r>
              <a:rPr lang="en-US" dirty="0" err="1"/>
              <a:t>MIRV’d</a:t>
            </a:r>
            <a:r>
              <a:rPr lang="en-US" dirty="0"/>
              <a:t> warheads each; Plus 150 cruise missiles, plus nuclear torpedoes.  They are planning to load the new low-yield W76-2 warheads on some of the missiles.</a:t>
            </a:r>
          </a:p>
        </p:txBody>
      </p:sp>
    </p:spTree>
    <p:extLst>
      <p:ext uri="{BB962C8B-B14F-4D97-AF65-F5344CB8AC3E}">
        <p14:creationId xmlns:p14="http://schemas.microsoft.com/office/powerpoint/2010/main" val="31622529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1600200"/>
          </a:xfrm>
        </p:spPr>
        <p:txBody>
          <a:bodyPr>
            <a:normAutofit/>
          </a:bodyPr>
          <a:lstStyle/>
          <a:p>
            <a:r>
              <a:rPr lang="en-US" sz="2800" dirty="0"/>
              <a:t>The new “modified’ nuclear warhead: The </a:t>
            </a:r>
            <a:r>
              <a:rPr lang="en-US" sz="2800" b="1" u="sng" dirty="0"/>
              <a:t>W76-2</a:t>
            </a:r>
            <a:r>
              <a:rPr lang="en-US" sz="2800" dirty="0"/>
              <a:t> “low-yield” version significantly lowers the threshold for nuclear war.</a:t>
            </a:r>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62000" y="1524000"/>
            <a:ext cx="7467600" cy="3576245"/>
          </a:xfrm>
          <a:prstGeom prst="rect">
            <a:avLst/>
          </a:prstGeom>
        </p:spPr>
      </p:pic>
      <p:sp>
        <p:nvSpPr>
          <p:cNvPr id="3" name="TextBox 2">
            <a:extLst>
              <a:ext uri="{FF2B5EF4-FFF2-40B4-BE49-F238E27FC236}">
                <a16:creationId xmlns:a16="http://schemas.microsoft.com/office/drawing/2014/main" id="{F79A9AB2-EC79-4B5A-A12C-36F99B733490}"/>
              </a:ext>
            </a:extLst>
          </p:cNvPr>
          <p:cNvSpPr txBox="1"/>
          <p:nvPr/>
        </p:nvSpPr>
        <p:spPr>
          <a:xfrm>
            <a:off x="304800" y="5334000"/>
            <a:ext cx="8458200" cy="1200329"/>
          </a:xfrm>
          <a:prstGeom prst="rect">
            <a:avLst/>
          </a:prstGeom>
          <a:noFill/>
        </p:spPr>
        <p:txBody>
          <a:bodyPr wrap="square" rtlCol="0">
            <a:spAutoFit/>
          </a:bodyPr>
          <a:lstStyle/>
          <a:p>
            <a:r>
              <a:rPr lang="en-US"/>
              <a:t>It is a 5 kiloton warhead, 1/3 the size of the Hiroshima bomb which killed 150,000 people.</a:t>
            </a:r>
          </a:p>
          <a:p>
            <a:r>
              <a:rPr lang="en-US"/>
              <a:t>It is not designed for deterrence, but for actual use. It will have a range of 7,500 miles.</a:t>
            </a:r>
          </a:p>
          <a:p>
            <a:r>
              <a:rPr lang="en-US"/>
              <a:t>It is rolling off the assembly lines now.</a:t>
            </a:r>
            <a:endParaRPr lang="en-US" dirty="0"/>
          </a:p>
        </p:txBody>
      </p:sp>
    </p:spTree>
    <p:extLst>
      <p:ext uri="{BB962C8B-B14F-4D97-AF65-F5344CB8AC3E}">
        <p14:creationId xmlns:p14="http://schemas.microsoft.com/office/powerpoint/2010/main" val="327174989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b="1" dirty="0"/>
              <a:t>How to reach the American Government ?</a:t>
            </a: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648200" y="1309394"/>
            <a:ext cx="4038600" cy="3186406"/>
          </a:xfrm>
          <a:prstGeom prst="rect">
            <a:avLst/>
          </a:prstGeom>
        </p:spPr>
      </p:pic>
      <p:sp>
        <p:nvSpPr>
          <p:cNvPr id="4" name="TextBox 3"/>
          <p:cNvSpPr txBox="1"/>
          <p:nvPr/>
        </p:nvSpPr>
        <p:spPr>
          <a:xfrm>
            <a:off x="304800" y="1329051"/>
            <a:ext cx="4419600" cy="3416320"/>
          </a:xfrm>
          <a:prstGeom prst="rect">
            <a:avLst/>
          </a:prstGeom>
          <a:noFill/>
        </p:spPr>
        <p:txBody>
          <a:bodyPr wrap="square" rtlCol="0">
            <a:spAutoFit/>
          </a:bodyPr>
          <a:lstStyle/>
          <a:p>
            <a:r>
              <a:rPr lang="en-US" sz="2400" dirty="0"/>
              <a:t>     During the waning days of the Obama administration, two arms control groups were able to get a meeting with White House staff, and urged that the President call attention to the nuclear winter findings in a major speech;  the staff seemed receptive, but nothing came of it.</a:t>
            </a:r>
          </a:p>
        </p:txBody>
      </p:sp>
      <p:sp>
        <p:nvSpPr>
          <p:cNvPr id="5" name="TextBox 4"/>
          <p:cNvSpPr txBox="1"/>
          <p:nvPr/>
        </p:nvSpPr>
        <p:spPr>
          <a:xfrm>
            <a:off x="457200" y="4745371"/>
            <a:ext cx="8305800" cy="1938992"/>
          </a:xfrm>
          <a:prstGeom prst="rect">
            <a:avLst/>
          </a:prstGeom>
          <a:noFill/>
        </p:spPr>
        <p:txBody>
          <a:bodyPr wrap="square" rtlCol="0">
            <a:spAutoFit/>
          </a:bodyPr>
          <a:lstStyle/>
          <a:p>
            <a:r>
              <a:rPr lang="en-US" dirty="0"/>
              <a:t>      </a:t>
            </a:r>
            <a:r>
              <a:rPr lang="en-US" sz="2400" dirty="0"/>
              <a:t>On one occasion several U.S. Senators sought to offer an amendment to the defense appropriations bill, calling for a study of the data by the National Academy of Sciences, but the Senate leadership said there was no room for the proposal on the Senate calendar.</a:t>
            </a:r>
          </a:p>
        </p:txBody>
      </p:sp>
    </p:spTree>
    <p:extLst>
      <p:ext uri="{BB962C8B-B14F-4D97-AF65-F5344CB8AC3E}">
        <p14:creationId xmlns:p14="http://schemas.microsoft.com/office/powerpoint/2010/main" val="100283941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98027"/>
          </a:xfrm>
        </p:spPr>
        <p:txBody>
          <a:bodyPr>
            <a:normAutofit fontScale="90000"/>
          </a:bodyPr>
          <a:lstStyle/>
          <a:p>
            <a:r>
              <a:rPr lang="en-US" b="1" dirty="0"/>
              <a:t>What Pax Christi Michigan &amp; USA</a:t>
            </a:r>
            <a:br>
              <a:rPr lang="en-US" dirty="0"/>
            </a:br>
            <a:r>
              <a:rPr lang="en-US" sz="3600" b="1" dirty="0"/>
              <a:t>Need to be doing right now about Nuclear War.</a:t>
            </a:r>
            <a:endParaRPr lang="en-US" sz="3100" b="1" dirty="0"/>
          </a:p>
        </p:txBody>
      </p:sp>
      <p:sp>
        <p:nvSpPr>
          <p:cNvPr id="3" name="TextBox 2"/>
          <p:cNvSpPr txBox="1"/>
          <p:nvPr/>
        </p:nvSpPr>
        <p:spPr>
          <a:xfrm>
            <a:off x="457200" y="1828800"/>
            <a:ext cx="8001000" cy="4955203"/>
          </a:xfrm>
          <a:prstGeom prst="rect">
            <a:avLst/>
          </a:prstGeom>
          <a:noFill/>
        </p:spPr>
        <p:txBody>
          <a:bodyPr wrap="square" rtlCol="0">
            <a:spAutoFit/>
          </a:bodyPr>
          <a:lstStyle/>
          <a:p>
            <a:pPr marL="742950" indent="-742950">
              <a:buFontTx/>
              <a:buAutoNum type="arabicPeriod"/>
            </a:pPr>
            <a:r>
              <a:rPr lang="en-US" sz="4000" u="sng" dirty="0"/>
              <a:t>Organize a </a:t>
            </a:r>
            <a:r>
              <a:rPr lang="en-US" sz="4000" b="1" dirty="0"/>
              <a:t>U.S. Peace Coalition.”</a:t>
            </a:r>
          </a:p>
          <a:p>
            <a:r>
              <a:rPr lang="en-US" sz="4000" dirty="0"/>
              <a:t>      </a:t>
            </a:r>
            <a:r>
              <a:rPr lang="en-US" sz="2800" dirty="0"/>
              <a:t>We are an  unrecognized force in US politics. Our voice is utterly excluded from the inner circles of national security discussions. </a:t>
            </a:r>
          </a:p>
          <a:p>
            <a:endParaRPr lang="en-US" sz="2800" dirty="0"/>
          </a:p>
          <a:p>
            <a:r>
              <a:rPr lang="en-US" sz="4000" dirty="0"/>
              <a:t>2. Lobby</a:t>
            </a:r>
            <a:r>
              <a:rPr lang="en-US" sz="2800" dirty="0"/>
              <a:t> the </a:t>
            </a:r>
            <a:r>
              <a:rPr lang="en-US" sz="4000" b="1" dirty="0"/>
              <a:t>bishops’ conferences</a:t>
            </a:r>
            <a:r>
              <a:rPr lang="en-US" sz="2800" dirty="0"/>
              <a:t>. </a:t>
            </a:r>
          </a:p>
          <a:p>
            <a:r>
              <a:rPr lang="en-US" sz="2800" dirty="0"/>
              <a:t>       Until this imbalance is corrected, the spectrum of “legitimate opinion” will always tilt toward the military option.</a:t>
            </a:r>
          </a:p>
          <a:p>
            <a:r>
              <a:rPr lang="en-US" sz="2800" dirty="0"/>
              <a:t>         </a:t>
            </a:r>
            <a:endParaRPr lang="en-US" sz="4000" dirty="0"/>
          </a:p>
        </p:txBody>
      </p:sp>
    </p:spTree>
    <p:extLst>
      <p:ext uri="{BB962C8B-B14F-4D97-AF65-F5344CB8AC3E}">
        <p14:creationId xmlns:p14="http://schemas.microsoft.com/office/powerpoint/2010/main" val="380545281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28600"/>
            <a:ext cx="8229600" cy="762000"/>
          </a:xfrm>
        </p:spPr>
        <p:txBody>
          <a:bodyPr>
            <a:normAutofit fontScale="90000"/>
          </a:bodyPr>
          <a:lstStyle/>
          <a:p>
            <a:r>
              <a:rPr lang="en-US" dirty="0"/>
              <a:t>Goals of a New Peace Movement</a:t>
            </a:r>
            <a:br>
              <a:rPr lang="en-US" dirty="0"/>
            </a:br>
            <a:r>
              <a:rPr lang="en-US" sz="2200" dirty="0"/>
              <a:t>Initial Steps</a:t>
            </a:r>
          </a:p>
        </p:txBody>
      </p:sp>
      <p:sp>
        <p:nvSpPr>
          <p:cNvPr id="4" name="TextBox 3"/>
          <p:cNvSpPr txBox="1"/>
          <p:nvPr/>
        </p:nvSpPr>
        <p:spPr>
          <a:xfrm>
            <a:off x="694267" y="2286013"/>
            <a:ext cx="8077200" cy="1015663"/>
          </a:xfrm>
          <a:prstGeom prst="rect">
            <a:avLst/>
          </a:prstGeom>
          <a:noFill/>
        </p:spPr>
        <p:txBody>
          <a:bodyPr wrap="square" rtlCol="0">
            <a:spAutoFit/>
          </a:bodyPr>
          <a:lstStyle/>
          <a:p>
            <a:pPr marL="342900" indent="-342900">
              <a:buAutoNum type="arabicPeriod" startAt="2"/>
            </a:pPr>
            <a:r>
              <a:rPr lang="en-US" sz="2400" u="sng" dirty="0"/>
              <a:t>Dismantle All  land-based ICBM’s – the Minuteman IIIs</a:t>
            </a:r>
            <a:r>
              <a:rPr lang="en-US" sz="2400" dirty="0"/>
              <a:t>.</a:t>
            </a:r>
            <a:r>
              <a:rPr lang="en-US" dirty="0"/>
              <a:t> </a:t>
            </a:r>
          </a:p>
          <a:p>
            <a:r>
              <a:rPr lang="en-US" dirty="0"/>
              <a:t>              They are sitting-ducks. Instead of upgrading them, save the money.</a:t>
            </a:r>
          </a:p>
          <a:p>
            <a:endParaRPr lang="en-US" dirty="0"/>
          </a:p>
        </p:txBody>
      </p:sp>
      <p:sp>
        <p:nvSpPr>
          <p:cNvPr id="6" name="TextBox 5"/>
          <p:cNvSpPr txBox="1"/>
          <p:nvPr/>
        </p:nvSpPr>
        <p:spPr>
          <a:xfrm>
            <a:off x="635000" y="1143000"/>
            <a:ext cx="7772400" cy="1138773"/>
          </a:xfrm>
          <a:prstGeom prst="rect">
            <a:avLst/>
          </a:prstGeom>
          <a:noFill/>
        </p:spPr>
        <p:txBody>
          <a:bodyPr wrap="square" rtlCol="0">
            <a:spAutoFit/>
          </a:bodyPr>
          <a:lstStyle/>
          <a:p>
            <a:pPr marL="457200" indent="-457200">
              <a:buAutoNum type="arabicPeriod"/>
            </a:pPr>
            <a:r>
              <a:rPr lang="en-US" sz="2400" u="sng" dirty="0"/>
              <a:t>Abandon any First Strike Policy and Capability</a:t>
            </a:r>
            <a:r>
              <a:rPr lang="en-US" sz="2400" dirty="0"/>
              <a:t>, </a:t>
            </a:r>
            <a:r>
              <a:rPr lang="en-US" sz="2400" b="1" dirty="0"/>
              <a:t>No First Use</a:t>
            </a:r>
            <a:r>
              <a:rPr lang="en-US" sz="2400" dirty="0"/>
              <a:t>. </a:t>
            </a:r>
            <a:r>
              <a:rPr lang="en-US" sz="2000" dirty="0"/>
              <a:t>keep only a Second Strike Capability. Take all weapons off hair-trigger alert to prevent accidents.</a:t>
            </a:r>
          </a:p>
        </p:txBody>
      </p:sp>
      <p:sp>
        <p:nvSpPr>
          <p:cNvPr id="7" name="TextBox 6"/>
          <p:cNvSpPr txBox="1"/>
          <p:nvPr/>
        </p:nvSpPr>
        <p:spPr>
          <a:xfrm>
            <a:off x="719667" y="3124200"/>
            <a:ext cx="8128000" cy="1138773"/>
          </a:xfrm>
          <a:prstGeom prst="rect">
            <a:avLst/>
          </a:prstGeom>
          <a:noFill/>
        </p:spPr>
        <p:txBody>
          <a:bodyPr wrap="square" rtlCol="0">
            <a:spAutoFit/>
          </a:bodyPr>
          <a:lstStyle/>
          <a:p>
            <a:pPr marL="342900" indent="-342900">
              <a:buAutoNum type="arabicPeriod" startAt="3"/>
            </a:pPr>
            <a:r>
              <a:rPr lang="en-US" sz="2400" u="sng" dirty="0"/>
              <a:t>Reduce the SLBM Force to the level where it cannot destroy an entire country</a:t>
            </a:r>
            <a:r>
              <a:rPr lang="en-US" sz="2400" dirty="0"/>
              <a:t>. </a:t>
            </a:r>
            <a:r>
              <a:rPr lang="en-US" sz="2000" dirty="0"/>
              <a:t>Reasonable deterrence  still preserved , but below the threshold for nuclear winter, perhaps 100 warheads or less.</a:t>
            </a:r>
          </a:p>
        </p:txBody>
      </p:sp>
      <p:sp>
        <p:nvSpPr>
          <p:cNvPr id="8" name="TextBox 7"/>
          <p:cNvSpPr txBox="1"/>
          <p:nvPr/>
        </p:nvSpPr>
        <p:spPr>
          <a:xfrm>
            <a:off x="736600" y="4268576"/>
            <a:ext cx="8128000" cy="830997"/>
          </a:xfrm>
          <a:prstGeom prst="rect">
            <a:avLst/>
          </a:prstGeom>
          <a:noFill/>
        </p:spPr>
        <p:txBody>
          <a:bodyPr wrap="square" rtlCol="0">
            <a:spAutoFit/>
          </a:bodyPr>
          <a:lstStyle/>
          <a:p>
            <a:pPr marL="457200" indent="-457200">
              <a:buAutoNum type="arabicPeriod" startAt="4"/>
            </a:pPr>
            <a:r>
              <a:rPr lang="en-US" sz="2400" u="sng" dirty="0"/>
              <a:t>Eliminate Launch-on-Warning, and place all nuclear weapons on de-alert.</a:t>
            </a:r>
          </a:p>
        </p:txBody>
      </p:sp>
      <p:sp>
        <p:nvSpPr>
          <p:cNvPr id="3" name="TextBox 2"/>
          <p:cNvSpPr txBox="1"/>
          <p:nvPr/>
        </p:nvSpPr>
        <p:spPr>
          <a:xfrm>
            <a:off x="846667" y="5257800"/>
            <a:ext cx="7772400" cy="461665"/>
          </a:xfrm>
          <a:prstGeom prst="rect">
            <a:avLst/>
          </a:prstGeom>
          <a:noFill/>
        </p:spPr>
        <p:txBody>
          <a:bodyPr wrap="square" rtlCol="0">
            <a:spAutoFit/>
          </a:bodyPr>
          <a:lstStyle/>
          <a:p>
            <a:r>
              <a:rPr lang="en-US" sz="2400" dirty="0"/>
              <a:t>5.  </a:t>
            </a:r>
            <a:r>
              <a:rPr lang="en-US" sz="2400" u="sng" dirty="0"/>
              <a:t>End unchecked launch-authority of the President.</a:t>
            </a:r>
          </a:p>
        </p:txBody>
      </p:sp>
      <p:sp>
        <p:nvSpPr>
          <p:cNvPr id="5" name="TextBox 4"/>
          <p:cNvSpPr txBox="1"/>
          <p:nvPr/>
        </p:nvSpPr>
        <p:spPr>
          <a:xfrm>
            <a:off x="846666" y="5865167"/>
            <a:ext cx="8068733" cy="461665"/>
          </a:xfrm>
          <a:prstGeom prst="rect">
            <a:avLst/>
          </a:prstGeom>
          <a:noFill/>
        </p:spPr>
        <p:txBody>
          <a:bodyPr wrap="square" rtlCol="0">
            <a:spAutoFit/>
          </a:bodyPr>
          <a:lstStyle/>
          <a:p>
            <a:r>
              <a:rPr lang="en-US" sz="2400" dirty="0"/>
              <a:t>6.  </a:t>
            </a:r>
            <a:r>
              <a:rPr lang="en-US" sz="2400" u="sng" dirty="0"/>
              <a:t>Work on Abolition Agreement </a:t>
            </a:r>
            <a:r>
              <a:rPr lang="en-US" sz="2400" dirty="0"/>
              <a:t>among nuclear-armed states.</a:t>
            </a:r>
          </a:p>
        </p:txBody>
      </p:sp>
    </p:spTree>
    <p:extLst>
      <p:ext uri="{BB962C8B-B14F-4D97-AF65-F5344CB8AC3E}">
        <p14:creationId xmlns:p14="http://schemas.microsoft.com/office/powerpoint/2010/main" val="299946282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02991"/>
            <a:ext cx="7396065" cy="1143000"/>
          </a:xfrm>
        </p:spPr>
        <p:txBody>
          <a:bodyPr>
            <a:normAutofit fontScale="90000"/>
          </a:bodyPr>
          <a:lstStyle/>
          <a:p>
            <a:pPr defTabSz="288925"/>
            <a:r>
              <a:rPr lang="en-US" sz="4000" b="1" dirty="0"/>
              <a:t>How </a:t>
            </a:r>
            <a:r>
              <a:rPr lang="en-US" sz="4000" b="1" u="sng" dirty="0"/>
              <a:t>we</a:t>
            </a:r>
            <a:r>
              <a:rPr lang="en-US" sz="4000" b="1" dirty="0"/>
              <a:t> </a:t>
            </a:r>
            <a:r>
              <a:rPr lang="en-US" sz="2700" i="1" dirty="0"/>
              <a:t>(Jim </a:t>
            </a:r>
            <a:r>
              <a:rPr lang="en-US" sz="2700" i="1" dirty="0" err="1"/>
              <a:t>Rauner</a:t>
            </a:r>
            <a:r>
              <a:rPr lang="en-US" sz="2700" i="1" dirty="0"/>
              <a:t> and his wife Elly) </a:t>
            </a:r>
            <a:br>
              <a:rPr lang="en-US" sz="2700" b="1" dirty="0"/>
            </a:br>
            <a:r>
              <a:rPr lang="en-US" sz="4000" b="1" dirty="0"/>
              <a:t>found the Bomb</a:t>
            </a:r>
            <a:br>
              <a:rPr lang="en-US" dirty="0"/>
            </a:br>
            <a:r>
              <a:rPr lang="en-US" sz="1800" b="1" dirty="0"/>
              <a:t>Elly</a:t>
            </a:r>
            <a:r>
              <a:rPr lang="en-US" sz="1800" dirty="0"/>
              <a:t>’s pastor Aug 1945          				                               </a:t>
            </a:r>
            <a:r>
              <a:rPr lang="en-US" sz="1800" b="1" dirty="0"/>
              <a:t> Jim </a:t>
            </a:r>
            <a:r>
              <a:rPr lang="en-US" sz="1800" dirty="0"/>
              <a:t>mid 1960’s after UCLA     </a:t>
            </a:r>
          </a:p>
        </p:txBody>
      </p:sp>
      <p:pic>
        <p:nvPicPr>
          <p:cNvPr id="4" name="Content Placeholder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685800" y="1417638"/>
            <a:ext cx="1944248" cy="3509366"/>
          </a:xfrm>
        </p:spPr>
      </p:pic>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flipH="1">
            <a:off x="4012458" y="1443712"/>
            <a:ext cx="4800600" cy="3148728"/>
          </a:xfrm>
          <a:prstGeom prst="rect">
            <a:avLst/>
          </a:prstGeom>
        </p:spPr>
      </p:pic>
      <p:sp>
        <p:nvSpPr>
          <p:cNvPr id="3" name="TextBox 2">
            <a:extLst>
              <a:ext uri="{FF2B5EF4-FFF2-40B4-BE49-F238E27FC236}">
                <a16:creationId xmlns:a16="http://schemas.microsoft.com/office/drawing/2014/main" id="{FC64F343-D852-4C8B-BE0C-E89D56556B98}"/>
              </a:ext>
            </a:extLst>
          </p:cNvPr>
          <p:cNvSpPr txBox="1"/>
          <p:nvPr/>
        </p:nvSpPr>
        <p:spPr>
          <a:xfrm>
            <a:off x="330942" y="5069062"/>
            <a:ext cx="8660658" cy="1600438"/>
          </a:xfrm>
          <a:prstGeom prst="rect">
            <a:avLst/>
          </a:prstGeom>
          <a:noFill/>
        </p:spPr>
        <p:txBody>
          <a:bodyPr wrap="square" rtlCol="0">
            <a:spAutoFit/>
          </a:bodyPr>
          <a:lstStyle/>
          <a:p>
            <a:r>
              <a:rPr lang="en-US" sz="1400" dirty="0"/>
              <a:t>Elly  - at age 7 - the Sunday after Hiroshima and Nagasaki, at her Catholic Church in Burbank, California.  Her pastor, Msgr. Keating, was at the pulpit.  He was an ex-military chaplain, still connected to the Pentagon, and very patriotic.  But today his face was red, and he looked angry, upset, and speaking loudly: she remembers hearing him say – “This is an abomination, an unforgiveable sin, and we will have to pay for this!”</a:t>
            </a:r>
          </a:p>
          <a:p>
            <a:endParaRPr lang="en-US" sz="1100" dirty="0"/>
          </a:p>
          <a:p>
            <a:r>
              <a:rPr lang="en-US" sz="1400" dirty="0"/>
              <a:t>Jim:  I didn’t meet Elly until I was in college at UCLA, studying for a degree in Applied Physics. In June 1960, I graduated and immediately got a job, because we planned to marry that coming September.</a:t>
            </a:r>
          </a:p>
        </p:txBody>
      </p:sp>
    </p:spTree>
    <p:extLst>
      <p:ext uri="{BB962C8B-B14F-4D97-AF65-F5344CB8AC3E}">
        <p14:creationId xmlns:p14="http://schemas.microsoft.com/office/powerpoint/2010/main" val="406041326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274638"/>
            <a:ext cx="8229600" cy="487362"/>
          </a:xfrm>
        </p:spPr>
        <p:txBody>
          <a:bodyPr>
            <a:normAutofit fontScale="90000"/>
          </a:bodyPr>
          <a:lstStyle/>
          <a:p>
            <a:r>
              <a:rPr lang="en-US" dirty="0"/>
              <a:t>In </a:t>
            </a:r>
            <a:r>
              <a:rPr lang="en-US" dirty="0" err="1"/>
              <a:t>Memorium</a:t>
            </a:r>
            <a:r>
              <a:rPr lang="en-US" dirty="0"/>
              <a:t> – Dan Berrigan</a:t>
            </a:r>
          </a:p>
        </p:txBody>
      </p:sp>
      <p:pic>
        <p:nvPicPr>
          <p:cNvPr id="2" name="Content Placeholder 1"/>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381000" y="1066800"/>
            <a:ext cx="4031502" cy="5181599"/>
          </a:xfrm>
        </p:spPr>
      </p:pic>
      <p:sp>
        <p:nvSpPr>
          <p:cNvPr id="5" name="Content Placeholder 4"/>
          <p:cNvSpPr>
            <a:spLocks noGrp="1"/>
          </p:cNvSpPr>
          <p:nvPr>
            <p:ph sz="half" idx="2"/>
          </p:nvPr>
        </p:nvSpPr>
        <p:spPr>
          <a:xfrm>
            <a:off x="4648200" y="1066800"/>
            <a:ext cx="4038600" cy="5059363"/>
          </a:xfrm>
        </p:spPr>
        <p:txBody>
          <a:bodyPr>
            <a:normAutofit fontScale="62500" lnSpcReduction="20000"/>
          </a:bodyPr>
          <a:lstStyle/>
          <a:p>
            <a:pPr marL="0" marR="0">
              <a:lnSpc>
                <a:spcPct val="115000"/>
              </a:lnSpc>
              <a:spcBef>
                <a:spcPts val="0"/>
              </a:spcBef>
              <a:spcAft>
                <a:spcPts val="1000"/>
              </a:spcAft>
            </a:pPr>
            <a:endParaRPr lang="en-US" dirty="0">
              <a:latin typeface="Verdana"/>
              <a:ea typeface="Times New Roman"/>
              <a:cs typeface="Times New Roman"/>
            </a:endParaRPr>
          </a:p>
          <a:p>
            <a:pPr marL="0" marR="0" indent="0">
              <a:lnSpc>
                <a:spcPct val="115000"/>
              </a:lnSpc>
              <a:spcBef>
                <a:spcPts val="0"/>
              </a:spcBef>
              <a:spcAft>
                <a:spcPts val="1000"/>
              </a:spcAft>
              <a:buNone/>
            </a:pPr>
            <a:r>
              <a:rPr lang="en-US" dirty="0">
                <a:latin typeface="Verdana"/>
                <a:ea typeface="Times New Roman"/>
                <a:cs typeface="Times New Roman"/>
              </a:rPr>
              <a:t>"We have assumed the name of peacemakers, but we have been unwilling to pay any significant price for peace. We want peace with half a heart and half a life and half a will. </a:t>
            </a:r>
          </a:p>
          <a:p>
            <a:pPr marL="0" marR="0" indent="0">
              <a:lnSpc>
                <a:spcPct val="115000"/>
              </a:lnSpc>
              <a:spcBef>
                <a:spcPts val="0"/>
              </a:spcBef>
              <a:spcAft>
                <a:spcPts val="1000"/>
              </a:spcAft>
              <a:buNone/>
            </a:pPr>
            <a:r>
              <a:rPr lang="en-US" dirty="0">
                <a:latin typeface="Verdana"/>
                <a:ea typeface="Times New Roman"/>
                <a:cs typeface="Times New Roman"/>
              </a:rPr>
              <a:t>The war making continues because the waging of war is total, but the waging of peace is partial."</a:t>
            </a:r>
            <a:endParaRPr lang="en-US" sz="2000" dirty="0">
              <a:ea typeface="Calibri"/>
              <a:cs typeface="Times New Roman"/>
            </a:endParaRPr>
          </a:p>
          <a:p>
            <a:pPr marL="0" marR="0" indent="0" algn="r">
              <a:lnSpc>
                <a:spcPct val="115000"/>
              </a:lnSpc>
              <a:spcBef>
                <a:spcPts val="0"/>
              </a:spcBef>
              <a:spcAft>
                <a:spcPts val="1000"/>
              </a:spcAft>
              <a:buNone/>
            </a:pPr>
            <a:r>
              <a:rPr lang="en-US" i="1" dirty="0">
                <a:latin typeface="Verdana"/>
                <a:ea typeface="Times New Roman"/>
                <a:cs typeface="Tahoma"/>
              </a:rPr>
              <a:t>-- Daniel Berrigan</a:t>
            </a:r>
            <a:endParaRPr lang="en-US" dirty="0">
              <a:latin typeface="Verdana"/>
              <a:ea typeface="Times New Roman"/>
              <a:cs typeface="Tahoma"/>
            </a:endParaRPr>
          </a:p>
          <a:p>
            <a:pPr marL="0" marR="0" indent="0" algn="ctr">
              <a:lnSpc>
                <a:spcPct val="115000"/>
              </a:lnSpc>
              <a:spcBef>
                <a:spcPts val="0"/>
              </a:spcBef>
              <a:spcAft>
                <a:spcPts val="1000"/>
              </a:spcAft>
              <a:buNone/>
            </a:pPr>
            <a:endParaRPr lang="en-US" dirty="0">
              <a:latin typeface="Verdana"/>
              <a:ea typeface="Times New Roman"/>
              <a:cs typeface="Tahoma"/>
            </a:endParaRPr>
          </a:p>
          <a:p>
            <a:pPr marL="0" marR="0" indent="0" algn="ctr">
              <a:lnSpc>
                <a:spcPct val="115000"/>
              </a:lnSpc>
              <a:spcBef>
                <a:spcPts val="0"/>
              </a:spcBef>
              <a:spcAft>
                <a:spcPts val="1000"/>
              </a:spcAft>
              <a:buNone/>
            </a:pPr>
            <a:r>
              <a:rPr lang="en-US" dirty="0">
                <a:latin typeface="Verdana"/>
                <a:ea typeface="Times New Roman"/>
                <a:cs typeface="Tahoma"/>
              </a:rPr>
              <a:t>May he rest in eternal peace. Amen.</a:t>
            </a:r>
            <a:endParaRPr lang="en-US" sz="2000" dirty="0">
              <a:ea typeface="Calibri"/>
              <a:cs typeface="Times New Roman"/>
            </a:endParaRPr>
          </a:p>
          <a:p>
            <a:endParaRPr lang="en-US" dirty="0"/>
          </a:p>
        </p:txBody>
      </p:sp>
    </p:spTree>
    <p:extLst>
      <p:ext uri="{BB962C8B-B14F-4D97-AF65-F5344CB8AC3E}">
        <p14:creationId xmlns:p14="http://schemas.microsoft.com/office/powerpoint/2010/main" val="308077551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685800"/>
          </a:xfrm>
        </p:spPr>
        <p:txBody>
          <a:bodyPr>
            <a:normAutofit fontScale="90000"/>
          </a:bodyPr>
          <a:lstStyle/>
          <a:p>
            <a:r>
              <a:rPr lang="en-US" dirty="0"/>
              <a:t>Jim’s Work -  Early 1960’s</a:t>
            </a:r>
          </a:p>
        </p:txBody>
      </p:sp>
      <p:sp>
        <p:nvSpPr>
          <p:cNvPr id="3" name="Text Placeholder 2"/>
          <p:cNvSpPr>
            <a:spLocks noGrp="1"/>
          </p:cNvSpPr>
          <p:nvPr>
            <p:ph type="body" idx="1"/>
          </p:nvPr>
        </p:nvSpPr>
        <p:spPr>
          <a:xfrm>
            <a:off x="254985" y="762000"/>
            <a:ext cx="4040188" cy="381000"/>
          </a:xfrm>
        </p:spPr>
        <p:txBody>
          <a:bodyPr>
            <a:normAutofit fontScale="92500" lnSpcReduction="20000"/>
          </a:bodyPr>
          <a:lstStyle/>
          <a:p>
            <a:pPr algn="ctr"/>
            <a:r>
              <a:rPr lang="en-US" dirty="0"/>
              <a:t>Atlas Rocket</a:t>
            </a:r>
          </a:p>
        </p:txBody>
      </p:sp>
      <p:sp>
        <p:nvSpPr>
          <p:cNvPr id="5" name="Text Placeholder 4"/>
          <p:cNvSpPr>
            <a:spLocks noGrp="1"/>
          </p:cNvSpPr>
          <p:nvPr>
            <p:ph type="body" sz="quarter" idx="3"/>
          </p:nvPr>
        </p:nvSpPr>
        <p:spPr>
          <a:xfrm>
            <a:off x="4668286" y="762000"/>
            <a:ext cx="4041775" cy="381000"/>
          </a:xfrm>
        </p:spPr>
        <p:txBody>
          <a:bodyPr>
            <a:normAutofit fontScale="92500" lnSpcReduction="20000"/>
          </a:bodyPr>
          <a:lstStyle/>
          <a:p>
            <a:pPr algn="ctr"/>
            <a:r>
              <a:rPr lang="en-US" dirty="0"/>
              <a:t>Polaris missile</a:t>
            </a:r>
          </a:p>
        </p:txBody>
      </p:sp>
      <p:pic>
        <p:nvPicPr>
          <p:cNvPr id="9" name="Picture 8" descr="A picture containing outdoor, ground, weapon, missile&#10;&#10;Description automatically generated">
            <a:extLst>
              <a:ext uri="{FF2B5EF4-FFF2-40B4-BE49-F238E27FC236}">
                <a16:creationId xmlns:a16="http://schemas.microsoft.com/office/drawing/2014/main" id="{FCA78B32-EBB9-4721-952A-621C56C8DE3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410200" y="1138187"/>
            <a:ext cx="3048000" cy="3893819"/>
          </a:xfrm>
          <a:prstGeom prst="rect">
            <a:avLst/>
          </a:prstGeom>
        </p:spPr>
      </p:pic>
      <p:pic>
        <p:nvPicPr>
          <p:cNvPr id="15" name="Picture 14" descr="A picture containing sky, outdoor, smoke, steam&#10;&#10;Description automatically generated">
            <a:extLst>
              <a:ext uri="{FF2B5EF4-FFF2-40B4-BE49-F238E27FC236}">
                <a16:creationId xmlns:a16="http://schemas.microsoft.com/office/drawing/2014/main" id="{9657664D-3308-4C65-92F7-DA3ECA31414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09600" y="1138187"/>
            <a:ext cx="3308684" cy="3869979"/>
          </a:xfrm>
          <a:prstGeom prst="rect">
            <a:avLst/>
          </a:prstGeom>
        </p:spPr>
      </p:pic>
      <p:sp>
        <p:nvSpPr>
          <p:cNvPr id="16" name="TextBox 15">
            <a:extLst>
              <a:ext uri="{FF2B5EF4-FFF2-40B4-BE49-F238E27FC236}">
                <a16:creationId xmlns:a16="http://schemas.microsoft.com/office/drawing/2014/main" id="{23E52AFB-4498-4302-83B6-F20A0384B078}"/>
              </a:ext>
            </a:extLst>
          </p:cNvPr>
          <p:cNvSpPr txBox="1"/>
          <p:nvPr/>
        </p:nvSpPr>
        <p:spPr>
          <a:xfrm>
            <a:off x="114300" y="5098181"/>
            <a:ext cx="8915399" cy="1754326"/>
          </a:xfrm>
          <a:prstGeom prst="rect">
            <a:avLst/>
          </a:prstGeom>
          <a:noFill/>
        </p:spPr>
        <p:txBody>
          <a:bodyPr wrap="square" rtlCol="0">
            <a:spAutoFit/>
          </a:bodyPr>
          <a:lstStyle/>
          <a:p>
            <a:r>
              <a:rPr lang="en-US" sz="1200" dirty="0"/>
              <a:t>My first job was with </a:t>
            </a:r>
            <a:r>
              <a:rPr lang="en-US" sz="1200" dirty="0" err="1"/>
              <a:t>Convair</a:t>
            </a:r>
            <a:r>
              <a:rPr lang="en-US" sz="1200" dirty="0"/>
              <a:t> Astronautics, in San Diego. I was working on the flight control system on the Atlas rocket which was designed to launch satellites into orbit. We did get married in September and we had our first child a year later. It was easy to apply for better jobs in the industry, so I shopped around…</a:t>
            </a:r>
          </a:p>
          <a:p>
            <a:r>
              <a:rPr lang="en-US" sz="1200" dirty="0"/>
              <a:t>And obtained a job with Lockheed </a:t>
            </a:r>
            <a:r>
              <a:rPr lang="en-US" sz="1200" dirty="0" err="1"/>
              <a:t>AeroSpace</a:t>
            </a:r>
            <a:r>
              <a:rPr lang="en-US" sz="1200" dirty="0"/>
              <a:t> in Sunnyvale, California. This time I was working with the guidance control group for the Polaris Nuclear Missile fired from a submarine.   After awhile I began to have troubles of conscience.  Our accuracy at that time was only able to target something as big as a city.  Later on , when accuracy improved, it didn’t matter anyway because the warheads would still destroy cities. I decided to leave the industry, and go back to school.  Was accepted in the PhD program in Philosophy at the University of Notre Dame, so we packed up with our young son and a trailer loaded with belonging and moved to the Midwest. </a:t>
            </a:r>
          </a:p>
          <a:p>
            <a:r>
              <a:rPr lang="en-US" sz="1200" dirty="0"/>
              <a:t>Missiles are different than rockets, they kill people and cities.</a:t>
            </a:r>
          </a:p>
        </p:txBody>
      </p:sp>
    </p:spTree>
    <p:extLst>
      <p:ext uri="{BB962C8B-B14F-4D97-AF65-F5344CB8AC3E}">
        <p14:creationId xmlns:p14="http://schemas.microsoft.com/office/powerpoint/2010/main" val="303609750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304800"/>
            <a:ext cx="8229600" cy="685800"/>
          </a:xfrm>
        </p:spPr>
        <p:txBody>
          <a:bodyPr>
            <a:noAutofit/>
          </a:bodyPr>
          <a:lstStyle/>
          <a:p>
            <a:r>
              <a:rPr lang="en-US" sz="3600" u="sng" dirty="0"/>
              <a:t>Nuclear Nonproliferation </a:t>
            </a:r>
            <a:r>
              <a:rPr lang="en-US" sz="3600" b="1" u="sng" dirty="0"/>
              <a:t>TREATY,</a:t>
            </a:r>
            <a:r>
              <a:rPr lang="en-US" sz="3600" u="sng" dirty="0"/>
              <a:t>  (NPT), 1970</a:t>
            </a:r>
          </a:p>
        </p:txBody>
      </p:sp>
      <p:sp>
        <p:nvSpPr>
          <p:cNvPr id="3" name="TextBox 2"/>
          <p:cNvSpPr txBox="1"/>
          <p:nvPr/>
        </p:nvSpPr>
        <p:spPr>
          <a:xfrm>
            <a:off x="381000" y="838200"/>
            <a:ext cx="8305800" cy="5539978"/>
          </a:xfrm>
          <a:prstGeom prst="rect">
            <a:avLst/>
          </a:prstGeom>
          <a:noFill/>
        </p:spPr>
        <p:txBody>
          <a:bodyPr wrap="square" rtlCol="0">
            <a:spAutoFit/>
          </a:bodyPr>
          <a:lstStyle/>
          <a:p>
            <a:endParaRPr lang="en-US" dirty="0"/>
          </a:p>
          <a:p>
            <a:r>
              <a:rPr lang="en-US" sz="2800" dirty="0"/>
              <a:t>     The treaty included a two-part bargain: a majority of the world’s nations agreed not to acquire these weapons, in exchange for a pledge by the nuclear powers to end the arms race “at an early date and to negotiate the elimination of their nuclear arsenals.</a:t>
            </a:r>
          </a:p>
          <a:p>
            <a:r>
              <a:rPr lang="en-US" sz="2800" dirty="0"/>
              <a:t>       The original treaty </a:t>
            </a:r>
            <a:r>
              <a:rPr lang="en-US" sz="2800" u="sng" dirty="0"/>
              <a:t>expired in 1995</a:t>
            </a:r>
            <a:r>
              <a:rPr lang="en-US" sz="2800" dirty="0"/>
              <a:t>, nuclear States refusing to make it permanent, but pledging to at least not develop new nuclear weapons. They have</a:t>
            </a:r>
            <a:r>
              <a:rPr lang="en-US" sz="2800" u="sng" dirty="0"/>
              <a:t> all </a:t>
            </a:r>
            <a:r>
              <a:rPr lang="en-US" sz="2800" dirty="0"/>
              <a:t>violated those pledges.</a:t>
            </a:r>
          </a:p>
          <a:p>
            <a:r>
              <a:rPr lang="en-US" sz="2800" dirty="0"/>
              <a:t>        UN General Assembly in 2016 passed a resolution calling on nuclear nations to at least take nuclear missiles off high alert, … they have </a:t>
            </a:r>
            <a:r>
              <a:rPr lang="en-US" sz="2800" u="sng" dirty="0"/>
              <a:t>not</a:t>
            </a:r>
            <a:r>
              <a:rPr lang="en-US" sz="2800" dirty="0"/>
              <a:t> done so.</a:t>
            </a:r>
          </a:p>
        </p:txBody>
      </p:sp>
    </p:spTree>
    <p:extLst>
      <p:ext uri="{BB962C8B-B14F-4D97-AF65-F5344CB8AC3E}">
        <p14:creationId xmlns:p14="http://schemas.microsoft.com/office/powerpoint/2010/main" val="339018708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“In a Nuclear War </a:t>
            </a:r>
            <a:br>
              <a:rPr lang="en-US" dirty="0"/>
            </a:br>
            <a:r>
              <a:rPr lang="en-US" u="sng" dirty="0"/>
              <a:t>there will be no victors, only victims.”</a:t>
            </a: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983586" y="1905000"/>
            <a:ext cx="2895600" cy="3124200"/>
          </a:xfrm>
          <a:prstGeom prst="rect">
            <a:avLst/>
          </a:prstGeom>
        </p:spPr>
      </p:pic>
      <p:sp>
        <p:nvSpPr>
          <p:cNvPr id="4" name="TextBox 3"/>
          <p:cNvSpPr txBox="1"/>
          <p:nvPr/>
        </p:nvSpPr>
        <p:spPr>
          <a:xfrm>
            <a:off x="533400" y="1905000"/>
            <a:ext cx="4953000" cy="4524315"/>
          </a:xfrm>
          <a:prstGeom prst="rect">
            <a:avLst/>
          </a:prstGeom>
          <a:noFill/>
        </p:spPr>
        <p:txBody>
          <a:bodyPr wrap="square" rtlCol="0">
            <a:spAutoFit/>
          </a:bodyPr>
          <a:lstStyle/>
          <a:p>
            <a:r>
              <a:rPr lang="en-US" sz="3200" dirty="0"/>
              <a:t>The truth of  peace requires that all – whether states that openly or secretly possess nuclear arms, or those planning to do so – agree to change their course by clear and firm decisions, and strive for progressive nuclear disarmament. </a:t>
            </a:r>
          </a:p>
        </p:txBody>
      </p:sp>
      <p:sp>
        <p:nvSpPr>
          <p:cNvPr id="5" name="TextBox 4"/>
          <p:cNvSpPr txBox="1"/>
          <p:nvPr/>
        </p:nvSpPr>
        <p:spPr>
          <a:xfrm>
            <a:off x="5983586" y="5638800"/>
            <a:ext cx="2322214" cy="369332"/>
          </a:xfrm>
          <a:prstGeom prst="rect">
            <a:avLst/>
          </a:prstGeom>
          <a:noFill/>
        </p:spPr>
        <p:txBody>
          <a:bodyPr wrap="square" rtlCol="0">
            <a:spAutoFit/>
          </a:bodyPr>
          <a:lstStyle/>
          <a:p>
            <a:r>
              <a:rPr lang="en-US" dirty="0"/>
              <a:t>Pope Benedict XVI</a:t>
            </a:r>
          </a:p>
        </p:txBody>
      </p:sp>
    </p:spTree>
    <p:extLst>
      <p:ext uri="{BB962C8B-B14F-4D97-AF65-F5344CB8AC3E}">
        <p14:creationId xmlns:p14="http://schemas.microsoft.com/office/powerpoint/2010/main" val="1300166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U.S </a:t>
            </a:r>
            <a:r>
              <a:rPr lang="en-US"/>
              <a:t>Bishops Responded to</a:t>
            </a:r>
            <a:br>
              <a:rPr lang="en-US"/>
            </a:br>
            <a:r>
              <a:rPr lang="en-US"/>
              <a:t>the </a:t>
            </a:r>
            <a:r>
              <a:rPr lang="en-US" dirty="0"/>
              <a:t>planned use of Nuclear Weapons</a:t>
            </a:r>
          </a:p>
        </p:txBody>
      </p:sp>
      <p:pic>
        <p:nvPicPr>
          <p:cNvPr id="3" name="Content Placeholder 2"/>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762000" y="1905000"/>
            <a:ext cx="2491740" cy="3802380"/>
          </a:xfrm>
        </p:spPr>
      </p:pic>
      <p:sp>
        <p:nvSpPr>
          <p:cNvPr id="8" name="Content Placeholder 7"/>
          <p:cNvSpPr>
            <a:spLocks noGrp="1"/>
          </p:cNvSpPr>
          <p:nvPr>
            <p:ph sz="half" idx="2"/>
          </p:nvPr>
        </p:nvSpPr>
        <p:spPr>
          <a:xfrm>
            <a:off x="3733800" y="1600200"/>
            <a:ext cx="4724400" cy="4525963"/>
          </a:xfrm>
        </p:spPr>
        <p:txBody>
          <a:bodyPr>
            <a:normAutofit/>
          </a:bodyPr>
          <a:lstStyle/>
          <a:p>
            <a:r>
              <a:rPr lang="en-US" dirty="0"/>
              <a:t>While the use of nuclear weapons was clearly immoral,</a:t>
            </a:r>
          </a:p>
          <a:p>
            <a:r>
              <a:rPr lang="en-US" dirty="0"/>
              <a:t>Pope John Paul II had said in a message to the U.N., in June 1982 that the system of deterrence could be judged “morally acceptable” as a “step on the way toward a progressive disarmament.”</a:t>
            </a:r>
          </a:p>
        </p:txBody>
      </p:sp>
      <p:sp>
        <p:nvSpPr>
          <p:cNvPr id="4" name="TextBox 3"/>
          <p:cNvSpPr txBox="1"/>
          <p:nvPr/>
        </p:nvSpPr>
        <p:spPr>
          <a:xfrm>
            <a:off x="1066800" y="4724400"/>
            <a:ext cx="1524000" cy="369332"/>
          </a:xfrm>
          <a:prstGeom prst="rect">
            <a:avLst/>
          </a:prstGeom>
          <a:noFill/>
        </p:spPr>
        <p:txBody>
          <a:bodyPr wrap="square" rtlCol="0">
            <a:spAutoFit/>
          </a:bodyPr>
          <a:lstStyle/>
          <a:p>
            <a:r>
              <a:rPr lang="en-US" dirty="0"/>
              <a:t>May 3, 1983</a:t>
            </a:r>
          </a:p>
        </p:txBody>
      </p:sp>
    </p:spTree>
    <p:extLst>
      <p:ext uri="{BB962C8B-B14F-4D97-AF65-F5344CB8AC3E}">
        <p14:creationId xmlns:p14="http://schemas.microsoft.com/office/powerpoint/2010/main" val="291706972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It is Naïve to Think that Deterrence had ever kept the peace </a:t>
            </a: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219700" y="1752600"/>
            <a:ext cx="3886200" cy="3886200"/>
          </a:xfrm>
          <a:prstGeom prst="rect">
            <a:avLst/>
          </a:prstGeom>
        </p:spPr>
      </p:pic>
      <p:sp>
        <p:nvSpPr>
          <p:cNvPr id="4" name="TextBox 3"/>
          <p:cNvSpPr txBox="1"/>
          <p:nvPr/>
        </p:nvSpPr>
        <p:spPr>
          <a:xfrm>
            <a:off x="443564" y="1756708"/>
            <a:ext cx="4191000" cy="1938992"/>
          </a:xfrm>
          <a:prstGeom prst="rect">
            <a:avLst/>
          </a:prstGeom>
          <a:noFill/>
        </p:spPr>
        <p:txBody>
          <a:bodyPr wrap="square" rtlCol="0">
            <a:spAutoFit/>
          </a:bodyPr>
          <a:lstStyle/>
          <a:p>
            <a:r>
              <a:rPr lang="en-US" sz="2000" b="1" dirty="0"/>
              <a:t>     We have escaped nuclear holocaust many times by the skin of our teeth, from the miscalculations, accidents, and misunderstandings that repeatedly brought the world to the brink of a nuclear exchange. </a:t>
            </a:r>
          </a:p>
        </p:txBody>
      </p:sp>
      <p:sp>
        <p:nvSpPr>
          <p:cNvPr id="5" name="TextBox 4"/>
          <p:cNvSpPr txBox="1"/>
          <p:nvPr/>
        </p:nvSpPr>
        <p:spPr>
          <a:xfrm>
            <a:off x="5410200" y="5715000"/>
            <a:ext cx="3505200" cy="646331"/>
          </a:xfrm>
          <a:prstGeom prst="rect">
            <a:avLst/>
          </a:prstGeom>
          <a:noFill/>
        </p:spPr>
        <p:txBody>
          <a:bodyPr wrap="square" rtlCol="0">
            <a:spAutoFit/>
          </a:bodyPr>
          <a:lstStyle/>
          <a:p>
            <a:r>
              <a:rPr lang="en-US" dirty="0"/>
              <a:t>Drew Christiansen, S. J.</a:t>
            </a:r>
          </a:p>
          <a:p>
            <a:r>
              <a:rPr lang="en-US" dirty="0"/>
              <a:t>Georgetown University</a:t>
            </a:r>
          </a:p>
        </p:txBody>
      </p:sp>
      <p:sp>
        <p:nvSpPr>
          <p:cNvPr id="6" name="TextBox 5">
            <a:extLst>
              <a:ext uri="{FF2B5EF4-FFF2-40B4-BE49-F238E27FC236}">
                <a16:creationId xmlns:a16="http://schemas.microsoft.com/office/drawing/2014/main" id="{5FE38A82-7B0A-4854-98EB-FBD38128FD42}"/>
              </a:ext>
            </a:extLst>
          </p:cNvPr>
          <p:cNvSpPr txBox="1"/>
          <p:nvPr/>
        </p:nvSpPr>
        <p:spPr>
          <a:xfrm>
            <a:off x="231808" y="3962400"/>
            <a:ext cx="4876800" cy="2308324"/>
          </a:xfrm>
          <a:prstGeom prst="rect">
            <a:avLst/>
          </a:prstGeom>
          <a:noFill/>
        </p:spPr>
        <p:txBody>
          <a:bodyPr wrap="square" rtlCol="0">
            <a:spAutoFit/>
          </a:bodyPr>
          <a:lstStyle/>
          <a:p>
            <a:pPr marL="285750" indent="-285750">
              <a:buFont typeface="Arial" panose="020B0604020202020204" pitchFamily="34" charset="0"/>
              <a:buChar char="•"/>
            </a:pPr>
            <a:r>
              <a:rPr lang="en-US" dirty="0"/>
              <a:t>Cuban missile crisis</a:t>
            </a:r>
          </a:p>
          <a:p>
            <a:pPr marL="285750" indent="-285750">
              <a:buFont typeface="Arial" panose="020B0604020202020204" pitchFamily="34" charset="0"/>
              <a:buChar char="•"/>
            </a:pPr>
            <a:r>
              <a:rPr lang="en-US" dirty="0"/>
              <a:t>32 “Broken Arrow” events</a:t>
            </a:r>
          </a:p>
          <a:p>
            <a:pPr marL="285750" indent="-285750">
              <a:buFont typeface="Arial" panose="020B0604020202020204" pitchFamily="34" charset="0"/>
              <a:buChar char="•"/>
            </a:pPr>
            <a:r>
              <a:rPr lang="en-US" dirty="0"/>
              <a:t>3 completely lost nuclear weapons</a:t>
            </a:r>
          </a:p>
          <a:p>
            <a:pPr marL="285750" indent="-285750">
              <a:buFont typeface="Arial" panose="020B0604020202020204" pitchFamily="34" charset="0"/>
              <a:buChar char="•"/>
            </a:pPr>
            <a:r>
              <a:rPr lang="en-US" dirty="0"/>
              <a:t>Explosion in an ICBM silo that ejected the warhead into a nearby field</a:t>
            </a:r>
          </a:p>
          <a:p>
            <a:pPr marL="285750" indent="-285750">
              <a:buFont typeface="Arial" panose="020B0604020202020204" pitchFamily="34" charset="0"/>
              <a:buChar char="•"/>
            </a:pPr>
            <a:r>
              <a:rPr lang="en-US" dirty="0"/>
              <a:t>2 hydrogen bombs dropped from damaged B52 over Goldsboro, N. Carolina. One armed itself and tried to fire, but one single  switch failed.</a:t>
            </a:r>
          </a:p>
        </p:txBody>
      </p:sp>
    </p:spTree>
    <p:extLst>
      <p:ext uri="{BB962C8B-B14F-4D97-AF65-F5344CB8AC3E}">
        <p14:creationId xmlns:p14="http://schemas.microsoft.com/office/powerpoint/2010/main" val="384246614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a:t>Under Pope Francis, the church turns against nuclear deterrence</a:t>
            </a:r>
            <a:r>
              <a:rPr lang="en-US" dirty="0"/>
              <a:t>.</a:t>
            </a:r>
          </a:p>
        </p:txBody>
      </p:sp>
      <p:sp>
        <p:nvSpPr>
          <p:cNvPr id="3" name="Content Placeholder 2"/>
          <p:cNvSpPr>
            <a:spLocks noGrp="1"/>
          </p:cNvSpPr>
          <p:nvPr>
            <p:ph idx="1"/>
          </p:nvPr>
        </p:nvSpPr>
        <p:spPr>
          <a:xfrm>
            <a:off x="457200" y="1752600"/>
            <a:ext cx="8229600" cy="3810000"/>
          </a:xfrm>
        </p:spPr>
        <p:txBody>
          <a:bodyPr>
            <a:noAutofit/>
          </a:bodyPr>
          <a:lstStyle/>
          <a:p>
            <a:r>
              <a:rPr lang="en-US" sz="4000" dirty="0"/>
              <a:t>The Pope has issued the church’s first unqualified condemnation not just of the use of nuclear weapons,  which has long been deemed morally unacceptable, but now of their </a:t>
            </a:r>
            <a:r>
              <a:rPr lang="en-US" sz="4000" b="1" dirty="0"/>
              <a:t>mere possession</a:t>
            </a:r>
            <a:r>
              <a:rPr lang="en-US" sz="4000" dirty="0"/>
              <a:t>.</a:t>
            </a:r>
          </a:p>
        </p:txBody>
      </p:sp>
      <p:sp>
        <p:nvSpPr>
          <p:cNvPr id="4" name="TextBox 3">
            <a:extLst>
              <a:ext uri="{FF2B5EF4-FFF2-40B4-BE49-F238E27FC236}">
                <a16:creationId xmlns:a16="http://schemas.microsoft.com/office/drawing/2014/main" id="{45FC1F07-F71C-43B0-A514-60C355642E3B}"/>
              </a:ext>
            </a:extLst>
          </p:cNvPr>
          <p:cNvSpPr txBox="1"/>
          <p:nvPr/>
        </p:nvSpPr>
        <p:spPr>
          <a:xfrm>
            <a:off x="228600" y="5867400"/>
            <a:ext cx="8458200" cy="646331"/>
          </a:xfrm>
          <a:prstGeom prst="rect">
            <a:avLst/>
          </a:prstGeom>
          <a:noFill/>
        </p:spPr>
        <p:txBody>
          <a:bodyPr wrap="square" rtlCol="0">
            <a:spAutoFit/>
          </a:bodyPr>
          <a:lstStyle/>
          <a:p>
            <a:pPr algn="r"/>
            <a:r>
              <a:rPr lang="en-US" i="1" dirty="0"/>
              <a:t>Following efforts of Pax Christi International and the Vatican, </a:t>
            </a:r>
          </a:p>
          <a:p>
            <a:pPr algn="r"/>
            <a:r>
              <a:rPr lang="en-US" i="1" dirty="0"/>
              <a:t>Pope Francis statement on Nov. 10th ,2017</a:t>
            </a:r>
          </a:p>
        </p:txBody>
      </p:sp>
    </p:spTree>
    <p:extLst>
      <p:ext uri="{BB962C8B-B14F-4D97-AF65-F5344CB8AC3E}">
        <p14:creationId xmlns:p14="http://schemas.microsoft.com/office/powerpoint/2010/main" val="405672824"/>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3098</TotalTime>
  <Words>3404</Words>
  <Application>Microsoft Office PowerPoint</Application>
  <PresentationFormat>On-screen Show (4:3)</PresentationFormat>
  <Paragraphs>222</Paragraphs>
  <Slides>30</Slides>
  <Notes>14</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30</vt:i4>
      </vt:variant>
    </vt:vector>
  </HeadingPairs>
  <TitlesOfParts>
    <vt:vector size="34" baseType="lpstr">
      <vt:lpstr>Arial</vt:lpstr>
      <vt:lpstr>Calibri</vt:lpstr>
      <vt:lpstr>Verdana</vt:lpstr>
      <vt:lpstr>Office Theme</vt:lpstr>
      <vt:lpstr>Where does the Church stand on nuclear weapons ?</vt:lpstr>
      <vt:lpstr>US , first to make and use atomic weapons. . . . then lie about them</vt:lpstr>
      <vt:lpstr>How we (Jim Rauner and his wife Elly)  found the Bomb Elly’s pastor Aug 1945                                              Jim mid 1960’s after UCLA     </vt:lpstr>
      <vt:lpstr>Jim’s Work -  Early 1960’s</vt:lpstr>
      <vt:lpstr>Nuclear Nonproliferation TREATY,  (NPT), 1970</vt:lpstr>
      <vt:lpstr>“In a Nuclear War  there will be no victors, only victims.”</vt:lpstr>
      <vt:lpstr>U.S Bishops Responded to the planned use of Nuclear Weapons</vt:lpstr>
      <vt:lpstr>It is Naïve to Think that Deterrence had ever kept the peace </vt:lpstr>
      <vt:lpstr>Under Pope Francis, the church turns against nuclear deterrence.</vt:lpstr>
      <vt:lpstr>PowerPoint Presentation</vt:lpstr>
      <vt:lpstr>The Condemnation of Possession</vt:lpstr>
      <vt:lpstr>PowerPoint Presentation</vt:lpstr>
      <vt:lpstr>PowerPoint Presentation</vt:lpstr>
      <vt:lpstr>Nuclear Winter!</vt:lpstr>
      <vt:lpstr>“A Path Where No Man Thought” by, Carl Sagan &amp; Richard Turco, 1990</vt:lpstr>
      <vt:lpstr>Prohibition of Nuclear Weapons Treaty  2017       122 of the world’s non-nuclear weapon states have adopted this treaty declaring that any use of these weapons would be abhorrent to the principles of humanity.         All the nuclear powers boycotted the proceedings, and said they would ignore it.        The Holy See signed and ratified it on the very day it was available.</vt:lpstr>
      <vt:lpstr>Even a Small nuclear exchange could cause global disaster</vt:lpstr>
      <vt:lpstr>PowerPoint Presentation</vt:lpstr>
      <vt:lpstr>PowerPoint Presentation</vt:lpstr>
      <vt:lpstr>A war-fighting strategy using nuclear weapons has been put into place.</vt:lpstr>
      <vt:lpstr>PowerPoint Presentation</vt:lpstr>
      <vt:lpstr>Nuclear States have backslided!</vt:lpstr>
      <vt:lpstr>Nuclear Threat Grows as  US withdraws from INF Treaty</vt:lpstr>
      <vt:lpstr>An Entirely New Nuclear Arms Race</vt:lpstr>
      <vt:lpstr>U.S. Nuclear TRIAD</vt:lpstr>
      <vt:lpstr>The new “modified’ nuclear warhead: The W76-2 “low-yield” version significantly lowers the threshold for nuclear war.</vt:lpstr>
      <vt:lpstr>How to reach the American Government ?</vt:lpstr>
      <vt:lpstr>What Pax Christi Michigan &amp; USA Need to be doing right now about Nuclear War.</vt:lpstr>
      <vt:lpstr>Goals of a New Peace Movement Initial Steps</vt:lpstr>
      <vt:lpstr>In Memorium – Dan Berrigan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Where does the church stand on nuclear weapons ?</dc:title>
  <dc:creator>Owner</dc:creator>
  <cp:lastModifiedBy>Mary Hanna</cp:lastModifiedBy>
  <cp:revision>184</cp:revision>
  <cp:lastPrinted>2018-10-12T03:06:19Z</cp:lastPrinted>
  <dcterms:created xsi:type="dcterms:W3CDTF">2018-10-10T00:57:59Z</dcterms:created>
  <dcterms:modified xsi:type="dcterms:W3CDTF">2019-03-20T21:29:44Z</dcterms:modified>
</cp:coreProperties>
</file>