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
  </p:handoutMasterIdLst>
  <p:sldIdLst>
    <p:sldId id="256" r:id="rId2"/>
    <p:sldId id="257" r:id="rId3"/>
    <p:sldId id="258" r:id="rId4"/>
    <p:sldId id="259" r:id="rId5"/>
    <p:sldId id="260" r:id="rId6"/>
    <p:sldId id="266" r:id="rId7"/>
    <p:sldId id="267" r:id="rId8"/>
    <p:sldId id="261" r:id="rId9"/>
    <p:sldId id="268" r:id="rId10"/>
    <p:sldId id="262" r:id="rId11"/>
    <p:sldId id="270" r:id="rId12"/>
    <p:sldId id="271" r:id="rId13"/>
    <p:sldId id="273" r:id="rId14"/>
    <p:sldId id="269" r:id="rId15"/>
    <p:sldId id="263"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2" d="100"/>
          <a:sy n="102" d="100"/>
        </p:scale>
        <p:origin x="138"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38CD0C-DD86-4862-8347-FB207879AD75}" type="datetimeFigureOut">
              <a:rPr lang="en-US" smtClean="0"/>
              <a:t>4/25/2018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7C42DA-5746-4AA5-A7FD-10C6875F6C5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brian.calley@michigan.gov" TargetMode="External"/><Relationship Id="rId3" Type="http://schemas.openxmlformats.org/officeDocument/2006/relationships/hyperlink" Target="mailto:AdlerA@michigan.gov" TargetMode="External"/><Relationship Id="rId7" Type="http://schemas.openxmlformats.org/officeDocument/2006/relationships/hyperlink" Target="mailto:miag@michigan.gov" TargetMode="External"/><Relationship Id="rId2" Type="http://schemas.openxmlformats.org/officeDocument/2006/relationships/hyperlink" Target="mailto:governorsoffice@michigan.gov" TargetMode="External"/><Relationship Id="rId1" Type="http://schemas.openxmlformats.org/officeDocument/2006/relationships/slideLayout" Target="../slideLayouts/slideLayout4.xml"/><Relationship Id="rId6" Type="http://schemas.openxmlformats.org/officeDocument/2006/relationships/hyperlink" Target="mailto:bairdr@michigan.gov" TargetMode="External"/><Relationship Id="rId5" Type="http://schemas.openxmlformats.org/officeDocument/2006/relationships/hyperlink" Target="mailto:BrownT22@michigan.gov" TargetMode="External"/><Relationship Id="rId4" Type="http://schemas.openxmlformats.org/officeDocument/2006/relationships/hyperlink" Target="mailto:GretherH@michigan.gov"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brian.calley@michigan.gov" TargetMode="External"/><Relationship Id="rId3" Type="http://schemas.openxmlformats.org/officeDocument/2006/relationships/hyperlink" Target="mailto:AdlerA@michigan.gov" TargetMode="External"/><Relationship Id="rId7" Type="http://schemas.openxmlformats.org/officeDocument/2006/relationships/hyperlink" Target="mailto:miag@michigan.gov" TargetMode="External"/><Relationship Id="rId2" Type="http://schemas.openxmlformats.org/officeDocument/2006/relationships/hyperlink" Target="mailto:governorsoffice@michigan.gov" TargetMode="External"/><Relationship Id="rId1" Type="http://schemas.openxmlformats.org/officeDocument/2006/relationships/slideLayout" Target="../slideLayouts/slideLayout4.xml"/><Relationship Id="rId6" Type="http://schemas.openxmlformats.org/officeDocument/2006/relationships/hyperlink" Target="mailto:bairdr@michigan.gov" TargetMode="External"/><Relationship Id="rId5" Type="http://schemas.openxmlformats.org/officeDocument/2006/relationships/hyperlink" Target="mailto:BrownT22@michigan.gov" TargetMode="External"/><Relationship Id="rId4" Type="http://schemas.openxmlformats.org/officeDocument/2006/relationships/hyperlink" Target="mailto:GretherH@michigan.gov"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brian.calley@michigan.gov" TargetMode="External"/><Relationship Id="rId3" Type="http://schemas.openxmlformats.org/officeDocument/2006/relationships/hyperlink" Target="mailto:AdlerA@michigan.gov" TargetMode="External"/><Relationship Id="rId7" Type="http://schemas.openxmlformats.org/officeDocument/2006/relationships/hyperlink" Target="mailto:miag@michigan.gov" TargetMode="External"/><Relationship Id="rId2" Type="http://schemas.openxmlformats.org/officeDocument/2006/relationships/hyperlink" Target="mailto:governorsoffice@michigan.gov" TargetMode="External"/><Relationship Id="rId1" Type="http://schemas.openxmlformats.org/officeDocument/2006/relationships/slideLayout" Target="../slideLayouts/slideLayout4.xml"/><Relationship Id="rId6" Type="http://schemas.openxmlformats.org/officeDocument/2006/relationships/hyperlink" Target="mailto:bairdr@michigan.gov" TargetMode="External"/><Relationship Id="rId5" Type="http://schemas.openxmlformats.org/officeDocument/2006/relationships/hyperlink" Target="mailto:BrownT22@michigan.gov" TargetMode="External"/><Relationship Id="rId4" Type="http://schemas.openxmlformats.org/officeDocument/2006/relationships/hyperlink" Target="mailto:GretherH@michigan.gov"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brian.calley@michigan.gov" TargetMode="External"/><Relationship Id="rId3" Type="http://schemas.openxmlformats.org/officeDocument/2006/relationships/hyperlink" Target="mailto:AdlerA@michigan.gov" TargetMode="External"/><Relationship Id="rId7" Type="http://schemas.openxmlformats.org/officeDocument/2006/relationships/hyperlink" Target="mailto:miag@michigan.gov" TargetMode="External"/><Relationship Id="rId2" Type="http://schemas.openxmlformats.org/officeDocument/2006/relationships/hyperlink" Target="mailto:governorsoffice@michigan.gov" TargetMode="External"/><Relationship Id="rId1" Type="http://schemas.openxmlformats.org/officeDocument/2006/relationships/slideLayout" Target="../slideLayouts/slideLayout4.xml"/><Relationship Id="rId6" Type="http://schemas.openxmlformats.org/officeDocument/2006/relationships/hyperlink" Target="mailto:bairdr@michigan.gov" TargetMode="External"/><Relationship Id="rId5" Type="http://schemas.openxmlformats.org/officeDocument/2006/relationships/hyperlink" Target="mailto:BrownT22@michigan.gov" TargetMode="External"/><Relationship Id="rId4" Type="http://schemas.openxmlformats.org/officeDocument/2006/relationships/hyperlink" Target="mailto:GretherH@michigan.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ichiganblueeconomy.org/wp-content/uploads/2015/03/Michigan-Blue-Economy-Repor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ethepeopleofdetroit.com/communityresearch/wate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ilandwaterdontmix.org/proble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 Justice and Marginalized Populations</a:t>
            </a:r>
          </a:p>
        </p:txBody>
      </p:sp>
      <p:sp>
        <p:nvSpPr>
          <p:cNvPr id="3" name="Subtitle 2"/>
          <p:cNvSpPr>
            <a:spLocks noGrp="1"/>
          </p:cNvSpPr>
          <p:nvPr>
            <p:ph type="subTitle" idx="1"/>
          </p:nvPr>
        </p:nvSpPr>
        <p:spPr/>
        <p:txBody>
          <a:bodyPr/>
          <a:lstStyle/>
          <a:p>
            <a:r>
              <a:rPr lang="en-US" dirty="0"/>
              <a:t>Stephen Gasteyer</a:t>
            </a:r>
          </a:p>
          <a:p>
            <a:r>
              <a:rPr lang="en-US" dirty="0"/>
              <a:t>Michigan State University</a:t>
            </a:r>
          </a:p>
        </p:txBody>
      </p:sp>
    </p:spTree>
    <p:extLst>
      <p:ext uri="{BB962C8B-B14F-4D97-AF65-F5344CB8AC3E}">
        <p14:creationId xmlns:p14="http://schemas.microsoft.com/office/powerpoint/2010/main" val="1102492055"/>
      </p:ext>
    </p:extLst>
  </p:cSld>
  <p:clrMapOvr>
    <a:masterClrMapping/>
  </p:clrMapOvr>
  <mc:AlternateContent xmlns:mc="http://schemas.openxmlformats.org/markup-compatibility/2006">
    <mc:Choice xmlns:p14="http://schemas.microsoft.com/office/powerpoint/2010/main" Requires="p14">
      <p:transition spd="slow" p14:dur="2000" advTm="6068"/>
    </mc:Choice>
    <mc:Fallback>
      <p:transition spd="slow" advTm="60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can do: Political Action</a:t>
            </a:r>
          </a:p>
        </p:txBody>
      </p:sp>
      <p:sp>
        <p:nvSpPr>
          <p:cNvPr id="3" name="Content Placeholder 2"/>
          <p:cNvSpPr>
            <a:spLocks noGrp="1"/>
          </p:cNvSpPr>
          <p:nvPr>
            <p:ph sz="quarter" idx="13"/>
          </p:nvPr>
        </p:nvSpPr>
        <p:spPr/>
        <p:txBody>
          <a:bodyPr>
            <a:normAutofit fontScale="62500" lnSpcReduction="20000"/>
          </a:bodyPr>
          <a:lstStyle/>
          <a:p>
            <a:r>
              <a:rPr lang="en-US" dirty="0"/>
              <a:t>Calls and Emails.:</a:t>
            </a:r>
          </a:p>
          <a:p>
            <a:r>
              <a:rPr lang="en-US" dirty="0"/>
              <a:t>Governor Snyder: 517-373-3400 </a:t>
            </a:r>
            <a:r>
              <a:rPr lang="en-US" u="sng" dirty="0">
                <a:hlinkClick r:id="rId2"/>
              </a:rPr>
              <a:t>governorsoffice@michigan.gov</a:t>
            </a:r>
            <a:endParaRPr lang="en-US" dirty="0"/>
          </a:p>
          <a:p>
            <a:r>
              <a:rPr lang="en-US" dirty="0"/>
              <a:t>Ari Adler, </a:t>
            </a:r>
            <a:r>
              <a:rPr lang="en-US" dirty="0" err="1"/>
              <a:t>Gov</a:t>
            </a:r>
            <a:r>
              <a:rPr lang="en-US" dirty="0"/>
              <a:t> Spokesman: 517-335-6397 </a:t>
            </a:r>
            <a:r>
              <a:rPr lang="en-US" u="sng" dirty="0">
                <a:hlinkClick r:id="rId3"/>
              </a:rPr>
              <a:t>AdlerA@michigan.gov</a:t>
            </a:r>
            <a:r>
              <a:rPr lang="en-US" dirty="0"/>
              <a:t> </a:t>
            </a:r>
          </a:p>
          <a:p>
            <a:r>
              <a:rPr lang="en-US" dirty="0"/>
              <a:t>MDEQ: Heidi </a:t>
            </a:r>
            <a:r>
              <a:rPr lang="en-US" dirty="0" err="1"/>
              <a:t>Grether</a:t>
            </a:r>
            <a:r>
              <a:rPr lang="en-US" dirty="0"/>
              <a:t>, Head: 517-284-6700, 517-284-6544 </a:t>
            </a:r>
            <a:r>
              <a:rPr lang="en-US" u="sng" dirty="0">
                <a:hlinkClick r:id="rId4"/>
              </a:rPr>
              <a:t>GretherH@michigan.gov</a:t>
            </a:r>
            <a:endParaRPr lang="en-US" dirty="0"/>
          </a:p>
          <a:p>
            <a:r>
              <a:rPr lang="en-US" dirty="0"/>
              <a:t>Tiffany Brown, MDEQ Spokesman: 517-242-1376 </a:t>
            </a:r>
            <a:r>
              <a:rPr lang="en-US" u="sng" dirty="0">
                <a:hlinkClick r:id="rId5"/>
              </a:rPr>
              <a:t>BrownT22@michigan.gov</a:t>
            </a:r>
            <a:endParaRPr lang="en-US" dirty="0"/>
          </a:p>
          <a:p>
            <a:r>
              <a:rPr lang="en-US" dirty="0"/>
              <a:t>Rich Baird: </a:t>
            </a:r>
            <a:r>
              <a:rPr lang="en-US" u="sng" dirty="0">
                <a:hlinkClick r:id="rId6"/>
              </a:rPr>
              <a:t>bairdr@michigan.gov</a:t>
            </a:r>
            <a:endParaRPr lang="en-US" dirty="0"/>
          </a:p>
          <a:p>
            <a:r>
              <a:rPr lang="en-US" dirty="0"/>
              <a:t>AG </a:t>
            </a:r>
            <a:r>
              <a:rPr lang="en-US" dirty="0" err="1"/>
              <a:t>Schuette</a:t>
            </a:r>
            <a:r>
              <a:rPr lang="en-US" dirty="0"/>
              <a:t>: 517-373-1110 </a:t>
            </a:r>
            <a:r>
              <a:rPr lang="en-US" u="sng" dirty="0">
                <a:hlinkClick r:id="rId7"/>
              </a:rPr>
              <a:t>miag@michigan.gov</a:t>
            </a:r>
            <a:endParaRPr lang="en-US" dirty="0"/>
          </a:p>
          <a:p>
            <a:r>
              <a:rPr lang="en-US" dirty="0"/>
              <a:t>Lt </a:t>
            </a:r>
            <a:r>
              <a:rPr lang="en-US" dirty="0" err="1"/>
              <a:t>Gov</a:t>
            </a:r>
            <a:r>
              <a:rPr lang="en-US" dirty="0"/>
              <a:t> </a:t>
            </a:r>
            <a:r>
              <a:rPr lang="en-US" dirty="0" err="1"/>
              <a:t>Calley</a:t>
            </a:r>
            <a:r>
              <a:rPr lang="en-US" dirty="0"/>
              <a:t>: 517-373-6800 </a:t>
            </a:r>
            <a:r>
              <a:rPr lang="en-US" u="sng" dirty="0">
                <a:hlinkClick r:id="rId8"/>
              </a:rPr>
              <a:t>brian.calley@michigan.gov</a:t>
            </a:r>
            <a:r>
              <a:rPr lang="en-US" dirty="0"/>
              <a:t>.</a:t>
            </a:r>
          </a:p>
          <a:p>
            <a:pPr marL="0" indent="0">
              <a:buNone/>
            </a:pPr>
            <a:endParaRPr lang="en-US" dirty="0"/>
          </a:p>
          <a:p>
            <a:endParaRPr lang="en-US" dirty="0"/>
          </a:p>
        </p:txBody>
      </p:sp>
      <p:sp>
        <p:nvSpPr>
          <p:cNvPr id="4" name="Content Placeholder 3"/>
          <p:cNvSpPr>
            <a:spLocks noGrp="1"/>
          </p:cNvSpPr>
          <p:nvPr>
            <p:ph sz="quarter" idx="14"/>
          </p:nvPr>
        </p:nvSpPr>
        <p:spPr>
          <a:xfrm>
            <a:off x="6172200" y="2367093"/>
            <a:ext cx="5105400" cy="2523690"/>
          </a:xfrm>
        </p:spPr>
        <p:txBody>
          <a:bodyPr/>
          <a:lstStyle/>
          <a:p>
            <a:r>
              <a:rPr lang="en-US" dirty="0"/>
              <a:t>These are contact numbers to call regarding Nestle</a:t>
            </a:r>
          </a:p>
          <a:p>
            <a:r>
              <a:rPr lang="en-US" dirty="0"/>
              <a:t>Shutting Down Line 5 which was damaged last week</a:t>
            </a:r>
          </a:p>
          <a:p>
            <a:r>
              <a:rPr lang="en-US" dirty="0"/>
              <a:t>Water Justice for Flint</a:t>
            </a:r>
          </a:p>
        </p:txBody>
      </p:sp>
    </p:spTree>
    <p:extLst>
      <p:ext uri="{BB962C8B-B14F-4D97-AF65-F5344CB8AC3E}">
        <p14:creationId xmlns:p14="http://schemas.microsoft.com/office/powerpoint/2010/main" val="3455874901"/>
      </p:ext>
    </p:extLst>
  </p:cSld>
  <p:clrMapOvr>
    <a:masterClrMapping/>
  </p:clrMapOvr>
  <mc:AlternateContent xmlns:mc="http://schemas.openxmlformats.org/markup-compatibility/2006">
    <mc:Choice xmlns:p14="http://schemas.microsoft.com/office/powerpoint/2010/main" Requires="p14">
      <p:transition spd="slow" p14:dur="2000" advTm="24299"/>
    </mc:Choice>
    <mc:Fallback>
      <p:transition spd="slow" advTm="2429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can do: Political Action</a:t>
            </a:r>
          </a:p>
        </p:txBody>
      </p:sp>
      <p:sp>
        <p:nvSpPr>
          <p:cNvPr id="3" name="Content Placeholder 2"/>
          <p:cNvSpPr>
            <a:spLocks noGrp="1"/>
          </p:cNvSpPr>
          <p:nvPr>
            <p:ph sz="quarter" idx="13"/>
          </p:nvPr>
        </p:nvSpPr>
        <p:spPr/>
        <p:txBody>
          <a:bodyPr>
            <a:normAutofit fontScale="62500" lnSpcReduction="20000"/>
          </a:bodyPr>
          <a:lstStyle/>
          <a:p>
            <a:r>
              <a:rPr lang="en-US" dirty="0"/>
              <a:t>Calls and Emails.:</a:t>
            </a:r>
          </a:p>
          <a:p>
            <a:r>
              <a:rPr lang="en-US" dirty="0"/>
              <a:t>Governor Snyder: 517-373-3400 </a:t>
            </a:r>
            <a:r>
              <a:rPr lang="en-US" u="sng" dirty="0">
                <a:hlinkClick r:id="rId2"/>
              </a:rPr>
              <a:t>governorsoffice@michigan.gov</a:t>
            </a:r>
            <a:endParaRPr lang="en-US" dirty="0"/>
          </a:p>
          <a:p>
            <a:r>
              <a:rPr lang="en-US" dirty="0"/>
              <a:t>Ari Adler, </a:t>
            </a:r>
            <a:r>
              <a:rPr lang="en-US" dirty="0" err="1"/>
              <a:t>Gov</a:t>
            </a:r>
            <a:r>
              <a:rPr lang="en-US" dirty="0"/>
              <a:t> Spokesman: 517-335-6397 </a:t>
            </a:r>
            <a:r>
              <a:rPr lang="en-US" u="sng" dirty="0">
                <a:hlinkClick r:id="rId3"/>
              </a:rPr>
              <a:t>AdlerA@michigan.gov</a:t>
            </a:r>
            <a:r>
              <a:rPr lang="en-US" dirty="0"/>
              <a:t> </a:t>
            </a:r>
          </a:p>
          <a:p>
            <a:r>
              <a:rPr lang="en-US" dirty="0"/>
              <a:t>MDEQ: Heidi </a:t>
            </a:r>
            <a:r>
              <a:rPr lang="en-US" dirty="0" err="1"/>
              <a:t>Grether</a:t>
            </a:r>
            <a:r>
              <a:rPr lang="en-US" dirty="0"/>
              <a:t>, Head: 517-284-6700, 517-284-6544 </a:t>
            </a:r>
            <a:r>
              <a:rPr lang="en-US" u="sng" dirty="0">
                <a:hlinkClick r:id="rId4"/>
              </a:rPr>
              <a:t>GretherH@michigan.gov</a:t>
            </a:r>
            <a:endParaRPr lang="en-US" dirty="0"/>
          </a:p>
          <a:p>
            <a:r>
              <a:rPr lang="en-US" dirty="0"/>
              <a:t>Tiffany Brown, MDEQ Spokesman: 517-242-1376 </a:t>
            </a:r>
            <a:r>
              <a:rPr lang="en-US" u="sng" dirty="0">
                <a:hlinkClick r:id="rId5"/>
              </a:rPr>
              <a:t>BrownT22@michigan.gov</a:t>
            </a:r>
            <a:endParaRPr lang="en-US" dirty="0"/>
          </a:p>
          <a:p>
            <a:r>
              <a:rPr lang="en-US" dirty="0"/>
              <a:t>Rich Baird: </a:t>
            </a:r>
            <a:r>
              <a:rPr lang="en-US" u="sng" dirty="0">
                <a:hlinkClick r:id="rId6"/>
              </a:rPr>
              <a:t>bairdr@michigan.gov</a:t>
            </a:r>
            <a:endParaRPr lang="en-US" dirty="0"/>
          </a:p>
          <a:p>
            <a:r>
              <a:rPr lang="en-US" dirty="0"/>
              <a:t>AG </a:t>
            </a:r>
            <a:r>
              <a:rPr lang="en-US" dirty="0" err="1"/>
              <a:t>Schuette</a:t>
            </a:r>
            <a:r>
              <a:rPr lang="en-US" dirty="0"/>
              <a:t>: 517-373-1110 </a:t>
            </a:r>
            <a:r>
              <a:rPr lang="en-US" u="sng" dirty="0">
                <a:hlinkClick r:id="rId7"/>
              </a:rPr>
              <a:t>miag@michigan.gov</a:t>
            </a:r>
            <a:endParaRPr lang="en-US" dirty="0"/>
          </a:p>
          <a:p>
            <a:r>
              <a:rPr lang="en-US" dirty="0"/>
              <a:t>Lt </a:t>
            </a:r>
            <a:r>
              <a:rPr lang="en-US" dirty="0" err="1"/>
              <a:t>Gov</a:t>
            </a:r>
            <a:r>
              <a:rPr lang="en-US" dirty="0"/>
              <a:t> </a:t>
            </a:r>
            <a:r>
              <a:rPr lang="en-US" dirty="0" err="1"/>
              <a:t>Calley</a:t>
            </a:r>
            <a:r>
              <a:rPr lang="en-US" dirty="0"/>
              <a:t>: 517-373-6800 </a:t>
            </a:r>
            <a:r>
              <a:rPr lang="en-US" u="sng" dirty="0">
                <a:hlinkClick r:id="rId8"/>
              </a:rPr>
              <a:t>brian.calley@michigan.gov</a:t>
            </a:r>
            <a:r>
              <a:rPr lang="en-US" dirty="0"/>
              <a:t>.</a:t>
            </a:r>
          </a:p>
          <a:p>
            <a:pPr marL="0" indent="0">
              <a:buNone/>
            </a:pPr>
            <a:endParaRPr lang="en-US" dirty="0"/>
          </a:p>
          <a:p>
            <a:endParaRPr lang="en-US" dirty="0"/>
          </a:p>
        </p:txBody>
      </p:sp>
      <p:sp>
        <p:nvSpPr>
          <p:cNvPr id="4" name="Content Placeholder 3"/>
          <p:cNvSpPr>
            <a:spLocks noGrp="1"/>
          </p:cNvSpPr>
          <p:nvPr>
            <p:ph sz="quarter" idx="14"/>
          </p:nvPr>
        </p:nvSpPr>
        <p:spPr/>
        <p:txBody>
          <a:bodyPr>
            <a:normAutofit fontScale="77500" lnSpcReduction="20000"/>
          </a:bodyPr>
          <a:lstStyle/>
          <a:p>
            <a:r>
              <a:rPr lang="en-US" dirty="0"/>
              <a:t>Dear __ </a:t>
            </a:r>
          </a:p>
          <a:p>
            <a:r>
              <a:rPr lang="en-US" dirty="0"/>
              <a:t>I was deeply concerned that the Michigan department of environmental Quality approved the permit for the nestle corporation to pump bottled water from the Mecosta spring.  This level of pumping could have significant ecological consequences.  Further, it is deeply unpopular.  Of the almost 80,000 comments, reports are that more 99% were opposed to the permit.  I urge you to reconsider this permit.  </a:t>
            </a:r>
          </a:p>
          <a:p>
            <a:r>
              <a:rPr lang="en-US" dirty="0"/>
              <a:t>Sincerely, </a:t>
            </a:r>
          </a:p>
          <a:p>
            <a:endParaRPr lang="en-US" dirty="0"/>
          </a:p>
        </p:txBody>
      </p:sp>
    </p:spTree>
    <p:extLst>
      <p:ext uri="{BB962C8B-B14F-4D97-AF65-F5344CB8AC3E}">
        <p14:creationId xmlns:p14="http://schemas.microsoft.com/office/powerpoint/2010/main" val="2388985185"/>
      </p:ext>
    </p:extLst>
  </p:cSld>
  <p:clrMapOvr>
    <a:masterClrMapping/>
  </p:clrMapOvr>
  <mc:AlternateContent xmlns:mc="http://schemas.openxmlformats.org/markup-compatibility/2006">
    <mc:Choice xmlns:p14="http://schemas.microsoft.com/office/powerpoint/2010/main" Requires="p14">
      <p:transition spd="slow" p14:dur="2000" advTm="15470"/>
    </mc:Choice>
    <mc:Fallback>
      <p:transition spd="slow" advTm="154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Political action</a:t>
            </a:r>
          </a:p>
        </p:txBody>
      </p:sp>
      <p:sp>
        <p:nvSpPr>
          <p:cNvPr id="3" name="Content Placeholder 2"/>
          <p:cNvSpPr>
            <a:spLocks noGrp="1"/>
          </p:cNvSpPr>
          <p:nvPr>
            <p:ph sz="quarter" idx="13"/>
          </p:nvPr>
        </p:nvSpPr>
        <p:spPr/>
        <p:txBody>
          <a:bodyPr>
            <a:normAutofit fontScale="70000" lnSpcReduction="20000"/>
          </a:bodyPr>
          <a:lstStyle/>
          <a:p>
            <a:r>
              <a:rPr lang="en-US" dirty="0"/>
              <a:t>Governor Snyder: 517-373-3400 </a:t>
            </a:r>
            <a:r>
              <a:rPr lang="en-US" u="sng" dirty="0">
                <a:hlinkClick r:id="rId2"/>
              </a:rPr>
              <a:t>governorsoffice@michigan.gov</a:t>
            </a:r>
            <a:endParaRPr lang="en-US" dirty="0"/>
          </a:p>
          <a:p>
            <a:r>
              <a:rPr lang="en-US" dirty="0"/>
              <a:t>Ari Adler, </a:t>
            </a:r>
            <a:r>
              <a:rPr lang="en-US" dirty="0" err="1"/>
              <a:t>Gov</a:t>
            </a:r>
            <a:r>
              <a:rPr lang="en-US" dirty="0"/>
              <a:t> Spokesman: 517-335-6397 </a:t>
            </a:r>
            <a:r>
              <a:rPr lang="en-US" u="sng" dirty="0">
                <a:hlinkClick r:id="rId3"/>
              </a:rPr>
              <a:t>AdlerA@michigan.gov</a:t>
            </a:r>
            <a:r>
              <a:rPr lang="en-US" dirty="0"/>
              <a:t> </a:t>
            </a:r>
          </a:p>
          <a:p>
            <a:r>
              <a:rPr lang="en-US" dirty="0"/>
              <a:t>MDEQ: Heidi </a:t>
            </a:r>
            <a:r>
              <a:rPr lang="en-US" dirty="0" err="1"/>
              <a:t>Grether</a:t>
            </a:r>
            <a:r>
              <a:rPr lang="en-US" dirty="0"/>
              <a:t>, Head: 517-284-6700, 517-284-6544 </a:t>
            </a:r>
            <a:r>
              <a:rPr lang="en-US" u="sng" dirty="0">
                <a:hlinkClick r:id="rId4"/>
              </a:rPr>
              <a:t>GretherH@michigan.gov</a:t>
            </a:r>
            <a:endParaRPr lang="en-US" dirty="0"/>
          </a:p>
          <a:p>
            <a:r>
              <a:rPr lang="en-US" dirty="0"/>
              <a:t>Tiffany Brown, MDEQ Spokesman: 517-242-1376 </a:t>
            </a:r>
            <a:r>
              <a:rPr lang="en-US" u="sng" dirty="0">
                <a:hlinkClick r:id="rId5"/>
              </a:rPr>
              <a:t>BrownT22@michigan.gov</a:t>
            </a:r>
            <a:endParaRPr lang="en-US" dirty="0"/>
          </a:p>
          <a:p>
            <a:r>
              <a:rPr lang="en-US" dirty="0"/>
              <a:t>Rich Baird: </a:t>
            </a:r>
            <a:r>
              <a:rPr lang="en-US" u="sng" dirty="0">
                <a:hlinkClick r:id="rId6"/>
              </a:rPr>
              <a:t>bairdr@michigan.gov</a:t>
            </a:r>
            <a:endParaRPr lang="en-US" dirty="0"/>
          </a:p>
          <a:p>
            <a:r>
              <a:rPr lang="en-US" dirty="0"/>
              <a:t>AG </a:t>
            </a:r>
            <a:r>
              <a:rPr lang="en-US" dirty="0" err="1"/>
              <a:t>Schuette</a:t>
            </a:r>
            <a:r>
              <a:rPr lang="en-US" dirty="0"/>
              <a:t>: 517-373-1110 </a:t>
            </a:r>
            <a:r>
              <a:rPr lang="en-US" u="sng" dirty="0">
                <a:hlinkClick r:id="rId7"/>
              </a:rPr>
              <a:t>miag@michigan.gov</a:t>
            </a:r>
            <a:endParaRPr lang="en-US" dirty="0"/>
          </a:p>
          <a:p>
            <a:r>
              <a:rPr lang="en-US" dirty="0"/>
              <a:t>Lt </a:t>
            </a:r>
            <a:r>
              <a:rPr lang="en-US" dirty="0" err="1"/>
              <a:t>Gov</a:t>
            </a:r>
            <a:r>
              <a:rPr lang="en-US" dirty="0"/>
              <a:t> </a:t>
            </a:r>
            <a:r>
              <a:rPr lang="en-US" dirty="0" err="1"/>
              <a:t>Calley</a:t>
            </a:r>
            <a:r>
              <a:rPr lang="en-US" dirty="0"/>
              <a:t>: 517-373-6800 </a:t>
            </a:r>
            <a:r>
              <a:rPr lang="en-US" u="sng" dirty="0">
                <a:hlinkClick r:id="rId8"/>
              </a:rPr>
              <a:t>brian.calley@michigan.gov</a:t>
            </a:r>
            <a:endParaRPr lang="en-US" dirty="0"/>
          </a:p>
        </p:txBody>
      </p:sp>
      <p:sp>
        <p:nvSpPr>
          <p:cNvPr id="4" name="Content Placeholder 3"/>
          <p:cNvSpPr>
            <a:spLocks noGrp="1"/>
          </p:cNvSpPr>
          <p:nvPr>
            <p:ph sz="quarter" idx="14"/>
          </p:nvPr>
        </p:nvSpPr>
        <p:spPr/>
        <p:txBody>
          <a:bodyPr>
            <a:normAutofit fontScale="70000" lnSpcReduction="20000"/>
          </a:bodyPr>
          <a:lstStyle/>
          <a:p>
            <a:r>
              <a:rPr lang="en-US" dirty="0"/>
              <a:t>Shutting Down Line 5 which was damaged last week</a:t>
            </a:r>
          </a:p>
          <a:p>
            <a:r>
              <a:rPr lang="en-US" dirty="0"/>
              <a:t>Dear __ </a:t>
            </a:r>
          </a:p>
          <a:p>
            <a:r>
              <a:rPr lang="en-US" dirty="0"/>
              <a:t>I am increasingly concerned that Enbridge line 5, which </a:t>
            </a:r>
            <a:r>
              <a:rPr lang="en-US"/>
              <a:t>ships oil across </a:t>
            </a:r>
            <a:r>
              <a:rPr lang="en-US" dirty="0"/>
              <a:t>the straits of Mackinac poses a danger to our water and ecological integrity.  Just this last week, the line was reportedly damaged.  Should the line break, we understand that the damage to the ecological integrity of the great Lakes would be catastrophic as a spill would be extremely difficult to contain.  Please take the step that is most prudent and shut down line 5.</a:t>
            </a:r>
          </a:p>
          <a:p>
            <a:r>
              <a:rPr lang="en-US" dirty="0"/>
              <a:t>Sincerely,</a:t>
            </a:r>
          </a:p>
          <a:p>
            <a:endParaRPr lang="en-US" dirty="0"/>
          </a:p>
        </p:txBody>
      </p:sp>
    </p:spTree>
    <p:extLst>
      <p:ext uri="{BB962C8B-B14F-4D97-AF65-F5344CB8AC3E}">
        <p14:creationId xmlns:p14="http://schemas.microsoft.com/office/powerpoint/2010/main" val="470664050"/>
      </p:ext>
    </p:extLst>
  </p:cSld>
  <p:clrMapOvr>
    <a:masterClrMapping/>
  </p:clrMapOvr>
  <mc:AlternateContent xmlns:mc="http://schemas.openxmlformats.org/markup-compatibility/2006">
    <mc:Choice xmlns:p14="http://schemas.microsoft.com/office/powerpoint/2010/main" Requires="p14">
      <p:transition spd="slow" p14:dur="2000" advTm="19494"/>
    </mc:Choice>
    <mc:Fallback>
      <p:transition spd="slow" advTm="194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Political action</a:t>
            </a:r>
          </a:p>
        </p:txBody>
      </p:sp>
      <p:sp>
        <p:nvSpPr>
          <p:cNvPr id="3" name="Content Placeholder 2"/>
          <p:cNvSpPr>
            <a:spLocks noGrp="1"/>
          </p:cNvSpPr>
          <p:nvPr>
            <p:ph sz="quarter" idx="13"/>
          </p:nvPr>
        </p:nvSpPr>
        <p:spPr/>
        <p:txBody>
          <a:bodyPr>
            <a:normAutofit fontScale="70000" lnSpcReduction="20000"/>
          </a:bodyPr>
          <a:lstStyle/>
          <a:p>
            <a:r>
              <a:rPr lang="en-US" dirty="0"/>
              <a:t>Governor Snyder: 517-373-3400 </a:t>
            </a:r>
            <a:r>
              <a:rPr lang="en-US" u="sng" dirty="0">
                <a:hlinkClick r:id="rId2"/>
              </a:rPr>
              <a:t>governorsoffice@michigan.gov</a:t>
            </a:r>
            <a:endParaRPr lang="en-US" dirty="0"/>
          </a:p>
          <a:p>
            <a:r>
              <a:rPr lang="en-US" dirty="0"/>
              <a:t>Ari Adler, </a:t>
            </a:r>
            <a:r>
              <a:rPr lang="en-US" dirty="0" err="1"/>
              <a:t>Gov</a:t>
            </a:r>
            <a:r>
              <a:rPr lang="en-US" dirty="0"/>
              <a:t> Spokesman: 517-335-6397 </a:t>
            </a:r>
            <a:r>
              <a:rPr lang="en-US" u="sng" dirty="0">
                <a:hlinkClick r:id="rId3"/>
              </a:rPr>
              <a:t>AdlerA@michigan.gov</a:t>
            </a:r>
            <a:r>
              <a:rPr lang="en-US" dirty="0"/>
              <a:t> </a:t>
            </a:r>
          </a:p>
          <a:p>
            <a:r>
              <a:rPr lang="en-US" dirty="0"/>
              <a:t>MDEQ: Heidi </a:t>
            </a:r>
            <a:r>
              <a:rPr lang="en-US" dirty="0" err="1"/>
              <a:t>Grether</a:t>
            </a:r>
            <a:r>
              <a:rPr lang="en-US" dirty="0"/>
              <a:t>, Head: 517-284-6700, 517-284-6544 </a:t>
            </a:r>
            <a:r>
              <a:rPr lang="en-US" u="sng" dirty="0">
                <a:hlinkClick r:id="rId4"/>
              </a:rPr>
              <a:t>GretherH@michigan.gov</a:t>
            </a:r>
            <a:endParaRPr lang="en-US" dirty="0"/>
          </a:p>
          <a:p>
            <a:r>
              <a:rPr lang="en-US" dirty="0"/>
              <a:t>Tiffany Brown, MDEQ Spokesman: 517-242-1376 </a:t>
            </a:r>
            <a:r>
              <a:rPr lang="en-US" u="sng" dirty="0">
                <a:hlinkClick r:id="rId5"/>
              </a:rPr>
              <a:t>BrownT22@michigan.gov</a:t>
            </a:r>
            <a:endParaRPr lang="en-US" dirty="0"/>
          </a:p>
          <a:p>
            <a:r>
              <a:rPr lang="en-US" dirty="0"/>
              <a:t>Rich Baird: </a:t>
            </a:r>
            <a:r>
              <a:rPr lang="en-US" u="sng" dirty="0">
                <a:hlinkClick r:id="rId6"/>
              </a:rPr>
              <a:t>bairdr@michigan.gov</a:t>
            </a:r>
            <a:endParaRPr lang="en-US" dirty="0"/>
          </a:p>
          <a:p>
            <a:r>
              <a:rPr lang="en-US" dirty="0"/>
              <a:t>AG </a:t>
            </a:r>
            <a:r>
              <a:rPr lang="en-US" dirty="0" err="1"/>
              <a:t>Schuette</a:t>
            </a:r>
            <a:r>
              <a:rPr lang="en-US" dirty="0"/>
              <a:t>: 517-373-1110 </a:t>
            </a:r>
            <a:r>
              <a:rPr lang="en-US" u="sng" dirty="0">
                <a:hlinkClick r:id="rId7"/>
              </a:rPr>
              <a:t>miag@michigan.gov</a:t>
            </a:r>
            <a:endParaRPr lang="en-US" dirty="0"/>
          </a:p>
          <a:p>
            <a:r>
              <a:rPr lang="en-US" dirty="0"/>
              <a:t>Lt </a:t>
            </a:r>
            <a:r>
              <a:rPr lang="en-US" dirty="0" err="1"/>
              <a:t>Gov</a:t>
            </a:r>
            <a:r>
              <a:rPr lang="en-US" dirty="0"/>
              <a:t> </a:t>
            </a:r>
            <a:r>
              <a:rPr lang="en-US" dirty="0" err="1"/>
              <a:t>Calley</a:t>
            </a:r>
            <a:r>
              <a:rPr lang="en-US" dirty="0"/>
              <a:t>: 517-373-6800 </a:t>
            </a:r>
            <a:r>
              <a:rPr lang="en-US" u="sng" dirty="0">
                <a:hlinkClick r:id="rId8"/>
              </a:rPr>
              <a:t>brian.calley@michigan.gov</a:t>
            </a:r>
            <a:endParaRPr lang="en-US" dirty="0"/>
          </a:p>
        </p:txBody>
      </p:sp>
      <p:sp>
        <p:nvSpPr>
          <p:cNvPr id="4" name="Content Placeholder 3"/>
          <p:cNvSpPr>
            <a:spLocks noGrp="1"/>
          </p:cNvSpPr>
          <p:nvPr>
            <p:ph sz="quarter" idx="14"/>
          </p:nvPr>
        </p:nvSpPr>
        <p:spPr/>
        <p:txBody>
          <a:bodyPr>
            <a:normAutofit fontScale="77500" lnSpcReduction="20000"/>
          </a:bodyPr>
          <a:lstStyle/>
          <a:p>
            <a:r>
              <a:rPr lang="en-US" dirty="0"/>
              <a:t>Justice for Flint, Michigan</a:t>
            </a:r>
          </a:p>
          <a:p>
            <a:r>
              <a:rPr lang="en-US" dirty="0"/>
              <a:t>Dear __ </a:t>
            </a:r>
          </a:p>
          <a:p>
            <a:r>
              <a:rPr lang="en-US" dirty="0"/>
              <a:t>The people of flint, Michigan have been traumatized and harmed by the water crisis.  I am calling on you to reverse the decision to end distribution of alternative water sources.  There are good reasons to remain deeply suspicious of the water that is coming out of the taps in flint.  Please let the people of flint guide your decision on next steps in addressing this ongoing crisis.</a:t>
            </a:r>
          </a:p>
          <a:p>
            <a:r>
              <a:rPr lang="en-US" dirty="0"/>
              <a:t>Sincerely,</a:t>
            </a:r>
          </a:p>
          <a:p>
            <a:endParaRPr lang="en-US" dirty="0"/>
          </a:p>
        </p:txBody>
      </p:sp>
    </p:spTree>
    <p:extLst>
      <p:ext uri="{BB962C8B-B14F-4D97-AF65-F5344CB8AC3E}">
        <p14:creationId xmlns:p14="http://schemas.microsoft.com/office/powerpoint/2010/main" val="802461499"/>
      </p:ext>
    </p:extLst>
  </p:cSld>
  <p:clrMapOvr>
    <a:masterClrMapping/>
  </p:clrMapOvr>
  <mc:AlternateContent xmlns:mc="http://schemas.openxmlformats.org/markup-compatibility/2006">
    <mc:Choice xmlns:p14="http://schemas.microsoft.com/office/powerpoint/2010/main" Requires="p14">
      <p:transition spd="slow" p14:dur="2000" advTm="14010"/>
    </mc:Choice>
    <mc:Fallback>
      <p:transition spd="slow" advTm="140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can do—economic boycott</a:t>
            </a:r>
          </a:p>
        </p:txBody>
      </p:sp>
      <p:sp>
        <p:nvSpPr>
          <p:cNvPr id="4" name="Content Placeholder 3"/>
          <p:cNvSpPr>
            <a:spLocks noGrp="1"/>
          </p:cNvSpPr>
          <p:nvPr>
            <p:ph sz="quarter" idx="14"/>
          </p:nvPr>
        </p:nvSpPr>
        <p:spPr/>
        <p:txBody>
          <a:bodyPr/>
          <a:lstStyle/>
          <a:p>
            <a:r>
              <a:rPr lang="en-US" dirty="0"/>
              <a:t>At least boycott nestle bottled water </a:t>
            </a:r>
          </a:p>
          <a:p>
            <a:r>
              <a:rPr lang="en-US" dirty="0"/>
              <a:t>You could generally advocate against bottled water</a:t>
            </a:r>
          </a:p>
          <a:p>
            <a:r>
              <a:rPr lang="en-US" dirty="0"/>
              <a:t>But could also generally boycott nestle and let people know</a:t>
            </a:r>
          </a:p>
        </p:txBody>
      </p:sp>
      <p:pic>
        <p:nvPicPr>
          <p:cNvPr id="5" name="Content Placeholder 3"/>
          <p:cNvPicPr>
            <a:picLocks noGrp="1" noChangeAspect="1"/>
          </p:cNvPicPr>
          <p:nvPr>
            <p:ph sz="quarter" idx="13"/>
          </p:nvPr>
        </p:nvPicPr>
        <p:blipFill>
          <a:blip r:embed="rId2"/>
          <a:stretch>
            <a:fillRect/>
          </a:stretch>
        </p:blipFill>
        <p:spPr>
          <a:xfrm>
            <a:off x="1023676" y="2639684"/>
            <a:ext cx="4461417" cy="2628180"/>
          </a:xfrm>
          <a:prstGeom prst="rect">
            <a:avLst/>
          </a:prstGeom>
        </p:spPr>
      </p:pic>
    </p:spTree>
    <p:extLst>
      <p:ext uri="{BB962C8B-B14F-4D97-AF65-F5344CB8AC3E}">
        <p14:creationId xmlns:p14="http://schemas.microsoft.com/office/powerpoint/2010/main" val="1210849430"/>
      </p:ext>
    </p:extLst>
  </p:cSld>
  <p:clrMapOvr>
    <a:masterClrMapping/>
  </p:clrMapOvr>
  <mc:AlternateContent xmlns:mc="http://schemas.openxmlformats.org/markup-compatibility/2006">
    <mc:Choice xmlns:p14="http://schemas.microsoft.com/office/powerpoint/2010/main" Requires="p14">
      <p:transition spd="slow" p14:dur="2000" advTm="10788"/>
    </mc:Choice>
    <mc:Fallback>
      <p:transition spd="slow" advTm="1078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can do—Political Action</a:t>
            </a:r>
          </a:p>
        </p:txBody>
      </p:sp>
      <p:sp>
        <p:nvSpPr>
          <p:cNvPr id="3" name="Content Placeholder 2"/>
          <p:cNvSpPr>
            <a:spLocks noGrp="1"/>
          </p:cNvSpPr>
          <p:nvPr>
            <p:ph sz="quarter" idx="13"/>
          </p:nvPr>
        </p:nvSpPr>
        <p:spPr/>
        <p:txBody>
          <a:bodyPr/>
          <a:lstStyle/>
          <a:p>
            <a:r>
              <a:rPr lang="en-US" dirty="0"/>
              <a:t>Joining protests</a:t>
            </a:r>
          </a:p>
          <a:p>
            <a:r>
              <a:rPr lang="en-US" dirty="0"/>
              <a:t>The Detroit Light Brigade has an event tomorrow as part of the Boycott Nestle campaign</a:t>
            </a:r>
          </a:p>
          <a:p>
            <a:r>
              <a:rPr lang="en-US" dirty="0"/>
              <a:t>April 14 -- 8:30-10:00</a:t>
            </a:r>
          </a:p>
          <a:p>
            <a:r>
              <a:rPr lang="en-US" dirty="0"/>
              <a:t>2 Jefferson Ave East, Detroit, Michigan 48226</a:t>
            </a:r>
          </a:p>
          <a:p>
            <a:endParaRPr lang="en-US" dirty="0"/>
          </a:p>
        </p:txBody>
      </p:sp>
    </p:spTree>
    <p:extLst>
      <p:ext uri="{BB962C8B-B14F-4D97-AF65-F5344CB8AC3E}">
        <p14:creationId xmlns:p14="http://schemas.microsoft.com/office/powerpoint/2010/main" val="1430105976"/>
      </p:ext>
    </p:extLst>
  </p:cSld>
  <p:clrMapOvr>
    <a:masterClrMapping/>
  </p:clrMapOvr>
  <mc:AlternateContent xmlns:mc="http://schemas.openxmlformats.org/markup-compatibility/2006">
    <mc:Choice xmlns:p14="http://schemas.microsoft.com/office/powerpoint/2010/main" Requires="p14">
      <p:transition spd="slow" p14:dur="2000" advTm="9919"/>
    </mc:Choice>
    <mc:Fallback>
      <p:transition spd="slow" advTm="991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 support action organizations</a:t>
            </a:r>
          </a:p>
        </p:txBody>
      </p:sp>
      <p:sp>
        <p:nvSpPr>
          <p:cNvPr id="3" name="Content Placeholder 2"/>
          <p:cNvSpPr>
            <a:spLocks noGrp="1"/>
          </p:cNvSpPr>
          <p:nvPr>
            <p:ph sz="quarter" idx="13"/>
          </p:nvPr>
        </p:nvSpPr>
        <p:spPr>
          <a:xfrm>
            <a:off x="772372" y="1990019"/>
            <a:ext cx="5106026" cy="4589889"/>
          </a:xfrm>
        </p:spPr>
        <p:txBody>
          <a:bodyPr>
            <a:normAutofit/>
          </a:bodyPr>
          <a:lstStyle/>
          <a:p>
            <a:r>
              <a:rPr lang="en-US" dirty="0"/>
              <a:t>Organizations</a:t>
            </a:r>
          </a:p>
          <a:p>
            <a:r>
              <a:rPr lang="en-US" dirty="0"/>
              <a:t>Michigan Water protectors</a:t>
            </a:r>
          </a:p>
          <a:p>
            <a:pPr lvl="1"/>
            <a:r>
              <a:rPr lang="en-US" dirty="0"/>
              <a:t>Lakeshore water protectors</a:t>
            </a:r>
          </a:p>
          <a:p>
            <a:pPr lvl="2"/>
            <a:r>
              <a:rPr lang="en-US" dirty="0"/>
              <a:t>Shannon </a:t>
            </a:r>
            <a:r>
              <a:rPr lang="en-US" dirty="0" err="1"/>
              <a:t>donley</a:t>
            </a:r>
            <a:endParaRPr lang="en-US" dirty="0"/>
          </a:p>
          <a:p>
            <a:r>
              <a:rPr lang="en-US" dirty="0"/>
              <a:t>Oil and water don’t mix</a:t>
            </a:r>
          </a:p>
          <a:p>
            <a:r>
              <a:rPr lang="en-US" dirty="0"/>
              <a:t>We the people Detroit</a:t>
            </a:r>
          </a:p>
          <a:p>
            <a:r>
              <a:rPr lang="en-US" dirty="0"/>
              <a:t>Detroit Welfare Rights</a:t>
            </a:r>
          </a:p>
          <a:p>
            <a:r>
              <a:rPr lang="en-US" dirty="0"/>
              <a:t>Detroit Light Brigade</a:t>
            </a:r>
          </a:p>
          <a:p>
            <a:r>
              <a:rPr lang="en-US" dirty="0"/>
              <a:t>The People’s Water Board Coalition</a:t>
            </a:r>
          </a:p>
        </p:txBody>
      </p:sp>
    </p:spTree>
    <p:extLst>
      <p:ext uri="{BB962C8B-B14F-4D97-AF65-F5344CB8AC3E}">
        <p14:creationId xmlns:p14="http://schemas.microsoft.com/office/powerpoint/2010/main" val="2491065494"/>
      </p:ext>
    </p:extLst>
  </p:cSld>
  <p:clrMapOvr>
    <a:masterClrMapping/>
  </p:clrMapOvr>
  <mc:AlternateContent xmlns:mc="http://schemas.openxmlformats.org/markup-compatibility/2006">
    <mc:Choice xmlns:p14="http://schemas.microsoft.com/office/powerpoint/2010/main" Requires="p14">
      <p:transition spd="slow" p14:dur="2000" advTm="8734"/>
    </mc:Choice>
    <mc:Fallback>
      <p:transition spd="slow" advTm="87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is Precious; We are Great Lakes people</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51314" y="2366963"/>
            <a:ext cx="3849531" cy="3424237"/>
          </a:xfrm>
        </p:spPr>
      </p:pic>
    </p:spTree>
    <p:extLst>
      <p:ext uri="{BB962C8B-B14F-4D97-AF65-F5344CB8AC3E}">
        <p14:creationId xmlns:p14="http://schemas.microsoft.com/office/powerpoint/2010/main" val="1928437382"/>
      </p:ext>
    </p:extLst>
  </p:cSld>
  <p:clrMapOvr>
    <a:masterClrMapping/>
  </p:clrMapOvr>
  <mc:AlternateContent xmlns:mc="http://schemas.openxmlformats.org/markup-compatibility/2006">
    <mc:Choice xmlns:p14="http://schemas.microsoft.com/office/powerpoint/2010/main" Requires="p14">
      <p:transition spd="slow" p14:dur="2000" advTm="5644"/>
    </mc:Choice>
    <mc:Fallback>
      <p:transition spd="slow" advTm="56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can be a source OF Economic Life</a:t>
            </a:r>
          </a:p>
        </p:txBody>
      </p:sp>
      <p:sp>
        <p:nvSpPr>
          <p:cNvPr id="3" name="Content Placeholder 2"/>
          <p:cNvSpPr>
            <a:spLocks noGrp="1"/>
          </p:cNvSpPr>
          <p:nvPr>
            <p:ph sz="quarter" idx="13"/>
          </p:nvPr>
        </p:nvSpPr>
        <p:spPr/>
        <p:txBody>
          <a:bodyPr/>
          <a:lstStyle/>
          <a:p>
            <a:r>
              <a:rPr lang="en-US" dirty="0"/>
              <a:t>Michigan Blue Economy </a:t>
            </a:r>
          </a:p>
          <a:p>
            <a:r>
              <a:rPr lang="en-US" dirty="0">
                <a:hlinkClick r:id="rId2"/>
              </a:rPr>
              <a:t>http://michiganblueeconomy.org/wp-content/uploads/2015/03/Michigan-Blue-Economy-Report.pdf</a:t>
            </a:r>
            <a:endParaRPr lang="en-US" dirty="0"/>
          </a:p>
          <a:p>
            <a:r>
              <a:rPr lang="en-US" dirty="0"/>
              <a:t>First peoples: Transportation, trade, fishing</a:t>
            </a:r>
          </a:p>
          <a:p>
            <a:r>
              <a:rPr lang="en-US" dirty="0"/>
              <a:t>Legacy Uses: Transportation, Ports, Shipping, Commercial Fishing </a:t>
            </a:r>
          </a:p>
          <a:p>
            <a:r>
              <a:rPr lang="en-US" dirty="0"/>
              <a:t>Big Water Users: Agriculture, Manufacturing, Energy, Beverages </a:t>
            </a:r>
          </a:p>
          <a:p>
            <a:endParaRPr lang="en-US" dirty="0"/>
          </a:p>
        </p:txBody>
      </p:sp>
    </p:spTree>
    <p:extLst>
      <p:ext uri="{BB962C8B-B14F-4D97-AF65-F5344CB8AC3E}">
        <p14:creationId xmlns:p14="http://schemas.microsoft.com/office/powerpoint/2010/main" val="3317774703"/>
      </p:ext>
    </p:extLst>
  </p:cSld>
  <p:clrMapOvr>
    <a:masterClrMapping/>
  </p:clrMapOvr>
  <mc:AlternateContent xmlns:mc="http://schemas.openxmlformats.org/markup-compatibility/2006">
    <mc:Choice xmlns:p14="http://schemas.microsoft.com/office/powerpoint/2010/main" Requires="p14">
      <p:transition spd="slow" p14:dur="2000" advTm="16747"/>
    </mc:Choice>
    <mc:Fallback>
      <p:transition spd="slow" advTm="167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is Life – </a:t>
            </a:r>
            <a:r>
              <a:rPr lang="en-US" dirty="0" err="1"/>
              <a:t>mni</a:t>
            </a:r>
            <a:r>
              <a:rPr lang="en-US" dirty="0"/>
              <a:t> </a:t>
            </a:r>
            <a:r>
              <a:rPr lang="en-US" dirty="0" err="1"/>
              <a:t>wiconi</a:t>
            </a:r>
            <a:r>
              <a:rPr lang="en-US" dirty="0"/>
              <a:t> – in </a:t>
            </a:r>
            <a:r>
              <a:rPr lang="en-US" dirty="0" err="1"/>
              <a:t>MichigaN</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913775" y="2073665"/>
            <a:ext cx="4570485" cy="34242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802702" y="2068902"/>
            <a:ext cx="6096000" cy="3429000"/>
          </a:xfrm>
          <a:prstGeom prst="rect">
            <a:avLst/>
          </a:prstGeom>
        </p:spPr>
      </p:pic>
    </p:spTree>
    <p:extLst>
      <p:ext uri="{BB962C8B-B14F-4D97-AF65-F5344CB8AC3E}">
        <p14:creationId xmlns:p14="http://schemas.microsoft.com/office/powerpoint/2010/main" val="2663628493"/>
      </p:ext>
    </p:extLst>
  </p:cSld>
  <p:clrMapOvr>
    <a:masterClrMapping/>
  </p:clrMapOvr>
  <mc:AlternateContent xmlns:mc="http://schemas.openxmlformats.org/markup-compatibility/2006">
    <mc:Choice xmlns:p14="http://schemas.microsoft.com/office/powerpoint/2010/main" Requires="p14">
      <p:transition spd="slow" p14:dur="2000" advTm="6731"/>
    </mc:Choice>
    <mc:Fallback>
      <p:transition spd="slow" advTm="67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for All is under threat </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2914" y="1970149"/>
            <a:ext cx="3193335" cy="1744962"/>
          </a:xfrm>
        </p:spPr>
      </p:pic>
      <p:pic>
        <p:nvPicPr>
          <p:cNvPr id="5" name="Picture 4"/>
          <p:cNvPicPr>
            <a:picLocks noChangeAspect="1"/>
          </p:cNvPicPr>
          <p:nvPr/>
        </p:nvPicPr>
        <p:blipFill>
          <a:blip r:embed="rId3"/>
          <a:stretch>
            <a:fillRect/>
          </a:stretch>
        </p:blipFill>
        <p:spPr>
          <a:xfrm>
            <a:off x="4910048" y="1927554"/>
            <a:ext cx="3170027" cy="1845065"/>
          </a:xfrm>
          <a:prstGeom prst="rect">
            <a:avLst/>
          </a:prstGeom>
        </p:spPr>
      </p:pic>
      <p:pic>
        <p:nvPicPr>
          <p:cNvPr id="6" name="Content Placeholder 5"/>
          <p:cNvPicPr>
            <a:picLocks noChangeAspect="1"/>
          </p:cNvPicPr>
          <p:nvPr/>
        </p:nvPicPr>
        <p:blipFill>
          <a:blip r:embed="rId4"/>
          <a:stretch>
            <a:fillRect/>
          </a:stretch>
        </p:blipFill>
        <p:spPr>
          <a:xfrm>
            <a:off x="8348300" y="1927554"/>
            <a:ext cx="2929926" cy="1996068"/>
          </a:xfrm>
          <a:prstGeom prst="rect">
            <a:avLst/>
          </a:prstGeom>
        </p:spPr>
      </p:pic>
      <p:pic>
        <p:nvPicPr>
          <p:cNvPr id="8" name="Picture 7"/>
          <p:cNvPicPr>
            <a:picLocks noChangeAspect="1"/>
          </p:cNvPicPr>
          <p:nvPr/>
        </p:nvPicPr>
        <p:blipFill>
          <a:blip r:embed="rId5"/>
          <a:stretch>
            <a:fillRect/>
          </a:stretch>
        </p:blipFill>
        <p:spPr>
          <a:xfrm>
            <a:off x="6995750" y="4138792"/>
            <a:ext cx="2705100" cy="1685925"/>
          </a:xfrm>
          <a:prstGeom prst="rect">
            <a:avLst/>
          </a:prstGeom>
        </p:spPr>
      </p:pic>
      <p:pic>
        <p:nvPicPr>
          <p:cNvPr id="9" name="Picture 8"/>
          <p:cNvPicPr>
            <a:picLocks noChangeAspect="1"/>
          </p:cNvPicPr>
          <p:nvPr/>
        </p:nvPicPr>
        <p:blipFill>
          <a:blip r:embed="rId6"/>
          <a:stretch>
            <a:fillRect/>
          </a:stretch>
        </p:blipFill>
        <p:spPr>
          <a:xfrm>
            <a:off x="3944788" y="4110217"/>
            <a:ext cx="1714500" cy="1714500"/>
          </a:xfrm>
          <a:prstGeom prst="rect">
            <a:avLst/>
          </a:prstGeom>
        </p:spPr>
      </p:pic>
    </p:spTree>
    <p:extLst>
      <p:ext uri="{BB962C8B-B14F-4D97-AF65-F5344CB8AC3E}">
        <p14:creationId xmlns:p14="http://schemas.microsoft.com/office/powerpoint/2010/main" val="467545728"/>
      </p:ext>
    </p:extLst>
  </p:cSld>
  <p:clrMapOvr>
    <a:masterClrMapping/>
  </p:clrMapOvr>
  <mc:AlternateContent xmlns:mc="http://schemas.openxmlformats.org/markup-compatibility/2006">
    <mc:Choice xmlns:p14="http://schemas.microsoft.com/office/powerpoint/2010/main" Requires="p14">
      <p:transition spd="slow" p14:dur="2000" advTm="14198"/>
    </mc:Choice>
    <mc:Fallback>
      <p:transition spd="slow" advTm="141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Justice issues -- Flint</a:t>
            </a:r>
          </a:p>
        </p:txBody>
      </p:sp>
      <p:sp>
        <p:nvSpPr>
          <p:cNvPr id="3" name="Content Placeholder 2"/>
          <p:cNvSpPr>
            <a:spLocks noGrp="1"/>
          </p:cNvSpPr>
          <p:nvPr>
            <p:ph sz="quarter" idx="13"/>
          </p:nvPr>
        </p:nvSpPr>
        <p:spPr/>
        <p:txBody>
          <a:bodyPr>
            <a:normAutofit fontScale="85000" lnSpcReduction="20000"/>
          </a:bodyPr>
          <a:lstStyle/>
          <a:p>
            <a:r>
              <a:rPr lang="en-US" dirty="0"/>
              <a:t>Flint – Decades of disinvestment – emergency management </a:t>
            </a:r>
          </a:p>
          <a:p>
            <a:r>
              <a:rPr lang="en-US" dirty="0"/>
              <a:t>2013/2014 Water Rates skyrocketed</a:t>
            </a:r>
          </a:p>
          <a:p>
            <a:r>
              <a:rPr lang="en-US" dirty="0"/>
              <a:t>Decision to switch from Detroit water and sewer to Flint River</a:t>
            </a:r>
          </a:p>
          <a:p>
            <a:r>
              <a:rPr lang="en-US" dirty="0"/>
              <a:t>2014 Lead corrosion and poisoning</a:t>
            </a:r>
          </a:p>
          <a:p>
            <a:r>
              <a:rPr lang="en-US" dirty="0"/>
              <a:t>State now declares water safe, ends water pods…</a:t>
            </a:r>
          </a:p>
          <a:p>
            <a:r>
              <a:rPr lang="en-US" dirty="0"/>
              <a:t>Cost of water people still can’t trust – up to $200 per month</a:t>
            </a:r>
          </a:p>
          <a:p>
            <a:endParaRPr lang="en-US" dirty="0"/>
          </a:p>
        </p:txBody>
      </p:sp>
      <p:pic>
        <p:nvPicPr>
          <p:cNvPr id="5" name="Content Placeholder 4"/>
          <p:cNvPicPr>
            <a:picLocks noGrp="1" noChangeAspect="1"/>
          </p:cNvPicPr>
          <p:nvPr>
            <p:ph sz="quarter" idx="14"/>
          </p:nvPr>
        </p:nvPicPr>
        <p:blipFill>
          <a:blip r:embed="rId2"/>
          <a:stretch>
            <a:fillRect/>
          </a:stretch>
        </p:blipFill>
        <p:spPr>
          <a:xfrm>
            <a:off x="6457950" y="3318293"/>
            <a:ext cx="4533900" cy="1941887"/>
          </a:xfrm>
          <a:prstGeom prst="rect">
            <a:avLst/>
          </a:prstGeom>
        </p:spPr>
      </p:pic>
      <p:sp>
        <p:nvSpPr>
          <p:cNvPr id="6" name="TextBox 5"/>
          <p:cNvSpPr txBox="1"/>
          <p:nvPr/>
        </p:nvSpPr>
        <p:spPr>
          <a:xfrm>
            <a:off x="6337539" y="1989607"/>
            <a:ext cx="5152846" cy="1200329"/>
          </a:xfrm>
          <a:prstGeom prst="rect">
            <a:avLst/>
          </a:prstGeom>
          <a:noFill/>
        </p:spPr>
        <p:txBody>
          <a:bodyPr wrap="square" rtlCol="0">
            <a:spAutoFit/>
          </a:bodyPr>
          <a:lstStyle/>
          <a:p>
            <a:r>
              <a:rPr lang="en-US" b="1" dirty="0"/>
              <a:t>Is the Flint Water Crisis Really Over? Residents and Experts Have Something to Say About It</a:t>
            </a:r>
          </a:p>
          <a:p>
            <a:r>
              <a:rPr lang="en-US" dirty="0"/>
              <a:t>http://atlantablackstar.com/2018/04/13/flint-water-crisis-really-residents-experts-something-say/</a:t>
            </a:r>
          </a:p>
        </p:txBody>
      </p:sp>
    </p:spTree>
    <p:extLst>
      <p:ext uri="{BB962C8B-B14F-4D97-AF65-F5344CB8AC3E}">
        <p14:creationId xmlns:p14="http://schemas.microsoft.com/office/powerpoint/2010/main" val="3423945227"/>
      </p:ext>
    </p:extLst>
  </p:cSld>
  <p:clrMapOvr>
    <a:masterClrMapping/>
  </p:clrMapOvr>
  <mc:AlternateContent xmlns:mc="http://schemas.openxmlformats.org/markup-compatibility/2006">
    <mc:Choice xmlns:p14="http://schemas.microsoft.com/office/powerpoint/2010/main" Requires="p14">
      <p:transition spd="slow" p14:dur="2000" advTm="24798"/>
    </mc:Choice>
    <mc:Fallback>
      <p:transition spd="slow" advTm="247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Detroit Water Shutoffs</a:t>
            </a:r>
          </a:p>
        </p:txBody>
      </p:sp>
      <p:sp>
        <p:nvSpPr>
          <p:cNvPr id="3" name="Content Placeholder 2"/>
          <p:cNvSpPr>
            <a:spLocks noGrp="1"/>
          </p:cNvSpPr>
          <p:nvPr>
            <p:ph sz="quarter" idx="13"/>
          </p:nvPr>
        </p:nvSpPr>
        <p:spPr/>
        <p:txBody>
          <a:bodyPr>
            <a:normAutofit fontScale="77500" lnSpcReduction="20000"/>
          </a:bodyPr>
          <a:lstStyle/>
          <a:p>
            <a:r>
              <a:rPr lang="en-US" dirty="0"/>
              <a:t>Announcements that water shutoffs to resume in Detroit for non-payment</a:t>
            </a:r>
          </a:p>
          <a:p>
            <a:r>
              <a:rPr lang="en-US" dirty="0">
                <a:hlinkClick r:id="rId2"/>
              </a:rPr>
              <a:t>http://wethepeopleofdetroit.com/communityresearch/water/</a:t>
            </a:r>
            <a:endParaRPr lang="en-US" dirty="0"/>
          </a:p>
          <a:p>
            <a:r>
              <a:rPr lang="en-US" dirty="0"/>
              <a:t>2002 some 50,000 shutoff from water services</a:t>
            </a:r>
          </a:p>
          <a:p>
            <a:r>
              <a:rPr lang="en-US" dirty="0"/>
              <a:t>2012 continued shutoffs </a:t>
            </a:r>
            <a:r>
              <a:rPr lang="en-US" dirty="0">
                <a:sym typeface="Wingdings" panose="05000000000000000000" pitchFamily="2" charset="2"/>
              </a:rPr>
              <a:t> to visit 2014 from UN special rapporteur on right to water and Sanitation</a:t>
            </a:r>
          </a:p>
          <a:p>
            <a:r>
              <a:rPr lang="en-US" dirty="0">
                <a:sym typeface="Wingdings" panose="05000000000000000000" pitchFamily="2" charset="2"/>
              </a:rPr>
              <a:t>Leads to short term moratorium</a:t>
            </a:r>
          </a:p>
          <a:p>
            <a:r>
              <a:rPr lang="en-US" dirty="0">
                <a:sym typeface="Wingdings" panose="05000000000000000000" pitchFamily="2" charset="2"/>
              </a:rPr>
              <a:t>Resumption of shutoffs to ask for compliance in rate payments…</a:t>
            </a: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p>
        </p:txBody>
      </p:sp>
      <p:sp>
        <p:nvSpPr>
          <p:cNvPr id="4" name="Content Placeholder 3"/>
          <p:cNvSpPr>
            <a:spLocks noGrp="1"/>
          </p:cNvSpPr>
          <p:nvPr>
            <p:ph sz="quarter" idx="14"/>
          </p:nvPr>
        </p:nvSpPr>
        <p:spPr/>
        <p:txBody>
          <a:bodyPr/>
          <a:lstStyle/>
          <a:p>
            <a:r>
              <a:rPr lang="en-US" dirty="0">
                <a:hlinkClick r:id="rId2"/>
              </a:rPr>
              <a:t>http://wethepeopleofdetroit.com/communityresearch/water/</a:t>
            </a:r>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225" y="3335546"/>
            <a:ext cx="5250692" cy="3045125"/>
          </a:xfrm>
          <a:prstGeom prst="rect">
            <a:avLst/>
          </a:prstGeom>
        </p:spPr>
      </p:pic>
    </p:spTree>
    <p:extLst>
      <p:ext uri="{BB962C8B-B14F-4D97-AF65-F5344CB8AC3E}">
        <p14:creationId xmlns:p14="http://schemas.microsoft.com/office/powerpoint/2010/main" val="2454649651"/>
      </p:ext>
    </p:extLst>
  </p:cSld>
  <p:clrMapOvr>
    <a:masterClrMapping/>
  </p:clrMapOvr>
  <mc:AlternateContent xmlns:mc="http://schemas.openxmlformats.org/markup-compatibility/2006">
    <mc:Choice xmlns:p14="http://schemas.microsoft.com/office/powerpoint/2010/main" Requires="p14">
      <p:transition spd="slow" p14:dur="2000" advTm="29362"/>
    </mc:Choice>
    <mc:Fallback>
      <p:transition spd="slow" advTm="293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Action—Nestle  </a:t>
            </a:r>
          </a:p>
        </p:txBody>
      </p:sp>
      <p:pic>
        <p:nvPicPr>
          <p:cNvPr id="4" name="Content Placeholder 3"/>
          <p:cNvPicPr>
            <a:picLocks noGrp="1" noChangeAspect="1"/>
          </p:cNvPicPr>
          <p:nvPr>
            <p:ph sz="quarter" idx="13"/>
          </p:nvPr>
        </p:nvPicPr>
        <p:blipFill>
          <a:blip r:embed="rId2"/>
          <a:stretch>
            <a:fillRect/>
          </a:stretch>
        </p:blipFill>
        <p:spPr>
          <a:xfrm>
            <a:off x="1790554" y="3091444"/>
            <a:ext cx="3353091" cy="1975275"/>
          </a:xfrm>
          <a:prstGeom prst="rect">
            <a:avLst/>
          </a:prstGeom>
        </p:spPr>
      </p:pic>
      <p:sp>
        <p:nvSpPr>
          <p:cNvPr id="5" name="Content Placeholder 4"/>
          <p:cNvSpPr>
            <a:spLocks noGrp="1"/>
          </p:cNvSpPr>
          <p:nvPr>
            <p:ph sz="quarter" idx="14"/>
          </p:nvPr>
        </p:nvSpPr>
        <p:spPr/>
        <p:txBody>
          <a:bodyPr/>
          <a:lstStyle/>
          <a:p>
            <a:r>
              <a:rPr lang="en-US" dirty="0"/>
              <a:t>State recently approved nestle permit to pump 150 gallons per minute for water bottling</a:t>
            </a:r>
          </a:p>
          <a:p>
            <a:r>
              <a:rPr lang="en-US" dirty="0"/>
              <a:t>Of nearly 80,000 comments on the permit, only 70 were in favor, the vast majority were in opposition</a:t>
            </a:r>
          </a:p>
          <a:p>
            <a:r>
              <a:rPr lang="en-US" dirty="0"/>
              <a:t>Nestle will pay an administrative fee of $200 per year</a:t>
            </a:r>
          </a:p>
        </p:txBody>
      </p:sp>
    </p:spTree>
    <p:extLst>
      <p:ext uri="{BB962C8B-B14F-4D97-AF65-F5344CB8AC3E}">
        <p14:creationId xmlns:p14="http://schemas.microsoft.com/office/powerpoint/2010/main" val="1465476769"/>
      </p:ext>
    </p:extLst>
  </p:cSld>
  <p:clrMapOvr>
    <a:masterClrMapping/>
  </p:clrMapOvr>
  <mc:AlternateContent xmlns:mc="http://schemas.openxmlformats.org/markup-compatibility/2006">
    <mc:Choice xmlns:p14="http://schemas.microsoft.com/office/powerpoint/2010/main" Requires="p14">
      <p:transition spd="slow" p14:dur="2000" advTm="13856"/>
    </mc:Choice>
    <mc:Fallback>
      <p:transition spd="slow" advTm="138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of Line 5</a:t>
            </a:r>
          </a:p>
        </p:txBody>
      </p:sp>
      <p:sp>
        <p:nvSpPr>
          <p:cNvPr id="3" name="Content Placeholder 2"/>
          <p:cNvSpPr>
            <a:spLocks noGrp="1"/>
          </p:cNvSpPr>
          <p:nvPr>
            <p:ph sz="quarter" idx="13"/>
          </p:nvPr>
        </p:nvSpPr>
        <p:spPr/>
        <p:txBody>
          <a:bodyPr>
            <a:normAutofit fontScale="70000" lnSpcReduction="20000"/>
          </a:bodyPr>
          <a:lstStyle/>
          <a:p>
            <a:r>
              <a:rPr lang="en-US" dirty="0">
                <a:hlinkClick r:id="rId2"/>
              </a:rPr>
              <a:t>https://www.oilandwaterdontmix.org/problem</a:t>
            </a:r>
            <a:endParaRPr lang="en-US" dirty="0"/>
          </a:p>
          <a:p>
            <a:r>
              <a:rPr lang="en-US" dirty="0"/>
              <a:t>Line 5 established in 1953 under Eisenhower Administration to ship oil across Mackinac Straights</a:t>
            </a:r>
          </a:p>
          <a:p>
            <a:r>
              <a:rPr lang="en-US" dirty="0"/>
              <a:t>Owned by Enbridge corporation which wants to increase shipping through line of Tar Sands oil</a:t>
            </a:r>
          </a:p>
          <a:p>
            <a:r>
              <a:rPr lang="en-US" dirty="0"/>
              <a:t>Evidence it is structurally unsound</a:t>
            </a:r>
          </a:p>
          <a:p>
            <a:r>
              <a:rPr lang="en-US" dirty="0"/>
              <a:t>Claims that the pipeline would be safe undermined by “anchor strike” that apparently damaged power cable line.</a:t>
            </a:r>
          </a:p>
        </p:txBody>
      </p:sp>
      <p:pic>
        <p:nvPicPr>
          <p:cNvPr id="5" name="Content Placeholder 4"/>
          <p:cNvPicPr>
            <a:picLocks noGrp="1" noChangeAspect="1"/>
          </p:cNvPicPr>
          <p:nvPr>
            <p:ph sz="quarter" idx="14"/>
          </p:nvPr>
        </p:nvPicPr>
        <p:blipFill>
          <a:blip r:embed="rId3"/>
          <a:stretch>
            <a:fillRect/>
          </a:stretch>
        </p:blipFill>
        <p:spPr>
          <a:xfrm>
            <a:off x="7136921" y="2491103"/>
            <a:ext cx="2938731" cy="2938731"/>
          </a:xfrm>
          <a:prstGeom prst="rect">
            <a:avLst/>
          </a:prstGeom>
        </p:spPr>
      </p:pic>
    </p:spTree>
    <p:extLst>
      <p:ext uri="{BB962C8B-B14F-4D97-AF65-F5344CB8AC3E}">
        <p14:creationId xmlns:p14="http://schemas.microsoft.com/office/powerpoint/2010/main" val="4048248492"/>
      </p:ext>
    </p:extLst>
  </p:cSld>
  <p:clrMapOvr>
    <a:masterClrMapping/>
  </p:clrMapOvr>
  <mc:AlternateContent xmlns:mc="http://schemas.openxmlformats.org/markup-compatibility/2006">
    <mc:Choice xmlns:p14="http://schemas.microsoft.com/office/powerpoint/2010/main" Requires="p14">
      <p:transition spd="slow" p14:dur="2000" advTm="20545"/>
    </mc:Choice>
    <mc:Fallback>
      <p:transition spd="slow" advTm="20545"/>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305</TotalTime>
  <Words>855</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Tw Cen MT</vt:lpstr>
      <vt:lpstr>Wingdings</vt:lpstr>
      <vt:lpstr>Droplet</vt:lpstr>
      <vt:lpstr>Water Justice and Marginalized Populations</vt:lpstr>
      <vt:lpstr>Water is Precious; We are Great Lakes people</vt:lpstr>
      <vt:lpstr>Water can be a source OF Economic Life</vt:lpstr>
      <vt:lpstr>Water is Life – mni wiconi – in MichigaN</vt:lpstr>
      <vt:lpstr>Water for All is under threat </vt:lpstr>
      <vt:lpstr>Water Justice issues -- Flint</vt:lpstr>
      <vt:lpstr>Detroit Water Shutoffs</vt:lpstr>
      <vt:lpstr>Action—Nestle  </vt:lpstr>
      <vt:lpstr>Threat of Line 5</vt:lpstr>
      <vt:lpstr>What we can do: Political Action</vt:lpstr>
      <vt:lpstr>What we can do: Political Action</vt:lpstr>
      <vt:lpstr>What can we do: Political action</vt:lpstr>
      <vt:lpstr>What can we do: Political action</vt:lpstr>
      <vt:lpstr>What we can do—economic boycott</vt:lpstr>
      <vt:lpstr>What we can do—Political Action</vt:lpstr>
      <vt:lpstr>Action – support action organizations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Justice and Marginalized Populations</dc:title>
  <dc:creator>Stephen Gasteyer</dc:creator>
  <cp:lastModifiedBy>Mary Hanna</cp:lastModifiedBy>
  <cp:revision>26</cp:revision>
  <dcterms:created xsi:type="dcterms:W3CDTF">2018-04-14T08:33:36Z</dcterms:created>
  <dcterms:modified xsi:type="dcterms:W3CDTF">2018-04-25T19:22:36Z</dcterms:modified>
</cp:coreProperties>
</file>